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259" r:id="rId13"/>
    <p:sldId id="260" r:id="rId14"/>
    <p:sldId id="262" r:id="rId15"/>
    <p:sldId id="263" r:id="rId16"/>
    <p:sldId id="264" r:id="rId17"/>
    <p:sldId id="265" r:id="rId18"/>
    <p:sldId id="267" r:id="rId19"/>
    <p:sldId id="275" r:id="rId20"/>
    <p:sldId id="277" r:id="rId21"/>
    <p:sldId id="278" r:id="rId22"/>
    <p:sldId id="280" r:id="rId23"/>
    <p:sldId id="281" r:id="rId24"/>
    <p:sldId id="283" r:id="rId25"/>
    <p:sldId id="285" r:id="rId26"/>
    <p:sldId id="287" r:id="rId27"/>
    <p:sldId id="291" r:id="rId28"/>
    <p:sldId id="294" r:id="rId29"/>
    <p:sldId id="297" r:id="rId30"/>
    <p:sldId id="300" r:id="rId31"/>
    <p:sldId id="302" r:id="rId32"/>
    <p:sldId id="304" r:id="rId33"/>
    <p:sldId id="305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1" r:id="rId48"/>
    <p:sldId id="323" r:id="rId49"/>
    <p:sldId id="324" r:id="rId50"/>
    <p:sldId id="325" r:id="rId51"/>
    <p:sldId id="326" r:id="rId52"/>
    <p:sldId id="327" r:id="rId53"/>
    <p:sldId id="328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40" r:id="rId64"/>
    <p:sldId id="342" r:id="rId65"/>
    <p:sldId id="344" r:id="rId66"/>
    <p:sldId id="345" r:id="rId67"/>
    <p:sldId id="347" r:id="rId68"/>
    <p:sldId id="349" r:id="rId69"/>
    <p:sldId id="350" r:id="rId70"/>
    <p:sldId id="352" r:id="rId71"/>
    <p:sldId id="353" r:id="rId72"/>
    <p:sldId id="354" r:id="rId73"/>
    <p:sldId id="356" r:id="rId74"/>
    <p:sldId id="358" r:id="rId75"/>
    <p:sldId id="359" r:id="rId76"/>
    <p:sldId id="360" r:id="rId77"/>
    <p:sldId id="361" r:id="rId78"/>
    <p:sldId id="362" r:id="rId79"/>
    <p:sldId id="363" r:id="rId8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sng">
                <a:solidFill>
                  <a:srgbClr val="38562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 u="sng">
                <a:solidFill>
                  <a:srgbClr val="38562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250" y="934855"/>
            <a:ext cx="7694576" cy="57522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74420" cy="6858000"/>
          </a:xfrm>
          <a:custGeom>
            <a:avLst/>
            <a:gdLst/>
            <a:ahLst/>
            <a:cxnLst/>
            <a:rect l="l" t="t" r="r" b="b"/>
            <a:pathLst>
              <a:path w="1074420" h="6858000">
                <a:moveTo>
                  <a:pt x="0" y="6858000"/>
                </a:moveTo>
                <a:lnTo>
                  <a:pt x="1074420" y="6858000"/>
                </a:lnTo>
                <a:lnTo>
                  <a:pt x="10744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75587" y="0"/>
            <a:ext cx="393700" cy="6858000"/>
          </a:xfrm>
          <a:custGeom>
            <a:avLst/>
            <a:gdLst/>
            <a:ahLst/>
            <a:cxnLst/>
            <a:rect l="l" t="t" r="r" b="b"/>
            <a:pathLst>
              <a:path w="393700" h="6858000">
                <a:moveTo>
                  <a:pt x="0" y="6858000"/>
                </a:moveTo>
                <a:lnTo>
                  <a:pt x="393192" y="6858000"/>
                </a:lnTo>
                <a:lnTo>
                  <a:pt x="39319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4419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4" h="6858000">
                <a:moveTo>
                  <a:pt x="201168" y="0"/>
                </a:moveTo>
                <a:lnTo>
                  <a:pt x="0" y="0"/>
                </a:lnTo>
                <a:lnTo>
                  <a:pt x="0" y="6858000"/>
                </a:lnTo>
                <a:lnTo>
                  <a:pt x="201168" y="6858000"/>
                </a:lnTo>
                <a:lnTo>
                  <a:pt x="20116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4951" y="191261"/>
            <a:ext cx="102616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0477" y="1589023"/>
            <a:ext cx="9060815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sng">
                <a:solidFill>
                  <a:srgbClr val="38562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puty_director" TargetMode="External"/><Relationship Id="rId2" Type="http://schemas.openxmlformats.org/officeDocument/2006/relationships/hyperlink" Target="https://t.me/zam_dir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puty_director" TargetMode="External"/><Relationship Id="rId2" Type="http://schemas.openxmlformats.org/officeDocument/2006/relationships/hyperlink" Target="https://t.me/zam_dir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6368" y="0"/>
            <a:ext cx="866140" cy="6858000"/>
          </a:xfrm>
          <a:custGeom>
            <a:avLst/>
            <a:gdLst/>
            <a:ahLst/>
            <a:cxnLst/>
            <a:rect l="l" t="t" r="r" b="b"/>
            <a:pathLst>
              <a:path w="866140" h="6858000">
                <a:moveTo>
                  <a:pt x="865631" y="0"/>
                </a:moveTo>
                <a:lnTo>
                  <a:pt x="0" y="0"/>
                </a:lnTo>
                <a:lnTo>
                  <a:pt x="0" y="6858000"/>
                </a:lnTo>
                <a:lnTo>
                  <a:pt x="865631" y="6858000"/>
                </a:lnTo>
                <a:lnTo>
                  <a:pt x="865631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73382" y="348818"/>
            <a:ext cx="375920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just">
              <a:lnSpc>
                <a:spcPct val="100000"/>
              </a:lnSpc>
              <a:spcBef>
                <a:spcPts val="100"/>
              </a:spcBef>
            </a:pPr>
            <a:r>
              <a:rPr sz="3600" spc="-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 </a:t>
            </a:r>
            <a:r>
              <a:rPr sz="36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 </a:t>
            </a:r>
            <a:r>
              <a:rPr sz="36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Г </a:t>
            </a:r>
            <a:r>
              <a:rPr sz="36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А </a:t>
            </a:r>
            <a:r>
              <a:rPr sz="36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Н И З </a:t>
            </a:r>
            <a:r>
              <a:rPr sz="36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А </a:t>
            </a:r>
            <a:r>
              <a:rPr sz="3600" dirty="0">
                <a:solidFill>
                  <a:srgbClr val="385622"/>
                </a:solidFill>
                <a:latin typeface="Microsoft Sans Serif"/>
                <a:cs typeface="Microsoft Sans Serif"/>
              </a:rPr>
              <a:t>Ц </a:t>
            </a:r>
            <a:r>
              <a:rPr sz="36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 Я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600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7030A0"/>
                </a:solidFill>
                <a:latin typeface="Segoe Script" pitchFamily="66" charset="0"/>
              </a:rPr>
              <a:t>     </a:t>
            </a:r>
            <a:r>
              <a:rPr lang="ru-RU" sz="6000" b="1" dirty="0">
                <a:solidFill>
                  <a:srgbClr val="7030A0"/>
                </a:solidFill>
                <a:latin typeface="Segoe Script" pitchFamily="66" charset="0"/>
              </a:rPr>
              <a:t>ИТОГОВОЕ СОБЕСЕДОВАНИЕ </a:t>
            </a:r>
            <a:br>
              <a:rPr lang="ru-RU" sz="6000" b="1" dirty="0">
                <a:solidFill>
                  <a:srgbClr val="7030A0"/>
                </a:solidFill>
                <a:latin typeface="Segoe Script" pitchFamily="66" charset="0"/>
              </a:rPr>
            </a:br>
            <a:r>
              <a:rPr lang="ru-RU" sz="6000" b="1" dirty="0">
                <a:solidFill>
                  <a:srgbClr val="7030A0"/>
                </a:solidFill>
              </a:rPr>
              <a:t>            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Для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участников с ОВЗ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7338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762001"/>
            <a:ext cx="967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32004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371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4953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2971800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4038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2200" y="889844"/>
            <a:ext cx="929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Региональные органы исполнительной власти определяют категории участников итогового собеседования с ОВЗ, детей-инвалидов и инвалидов, которые вправе выполнить только задания КИМ итогового собеседования, которые с учетом особенностей психофизического развития посильны им для выполнения. А также определяют </a:t>
            </a:r>
            <a:r>
              <a:rPr lang="ru-RU" dirty="0">
                <a:solidFill>
                  <a:srgbClr val="C00000"/>
                </a:solidFill>
              </a:rPr>
              <a:t>минимальное количество баллов </a:t>
            </a:r>
            <a:r>
              <a:rPr lang="ru-RU" dirty="0"/>
              <a:t>для таких категорий участников итогового собеседования, чтобы получить «зачет».</a:t>
            </a:r>
            <a:br>
              <a:rPr lang="ru-RU" dirty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38400" y="3505200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Участники итогового собеседования, которым особенности психофизического развития не позволяют выполнить задания КИМ в устной форме, могут выполнять задания </a:t>
            </a:r>
            <a:r>
              <a:rPr lang="ru-RU" dirty="0">
                <a:solidFill>
                  <a:srgbClr val="C00000"/>
                </a:solidFill>
              </a:rPr>
              <a:t>письменно при наличии рекомендаций ПМПК</a:t>
            </a:r>
            <a:r>
              <a:rPr lang="ru-RU" dirty="0"/>
              <a:t>. При проведении итогового собеседования в письменной форме допускается использование черновиков. Письменная форма работы оформляется на листах бумаги со штампом школы.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Дополнительные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региональные меры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7338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762001"/>
            <a:ext cx="967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32004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371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2971800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4038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2200" y="889844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38400" y="3505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990600"/>
            <a:ext cx="899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Региональный орган исполнительной власти определяет порядок проведения итогового собеседования. В случаях, когда возникает угроза чрезвычайной ситуации и проведение итогового собеседования в установленные сроки невозможно по объективным причинам, региональные власти связываются с Рособрнадзором. Это необходимо, чтобы рассмотреть возможность переноса сроков проведения итогового собеседования вне сроков, которые </a:t>
            </a:r>
            <a:r>
              <a:rPr lang="ru-RU" dirty="0" err="1"/>
              <a:t>Рособрнадзор</a:t>
            </a:r>
            <a:r>
              <a:rPr lang="ru-RU" dirty="0"/>
              <a:t> установил для испытания.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62200" y="327660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Итоговое собеседование может проводиться </a:t>
            </a:r>
            <a:r>
              <a:rPr lang="ru-RU" dirty="0">
                <a:solidFill>
                  <a:srgbClr val="C00000"/>
                </a:solidFill>
              </a:rPr>
              <a:t>в дистанционной форме</a:t>
            </a:r>
            <a:r>
              <a:rPr lang="ru-RU" dirty="0"/>
              <a:t>. Решение о форме и порядке проведения итогового собеседования определяют региональные власти. Решение провести итоговое собеседование в дистанционной форме могут принять для всех участников или определить конкретные категории участников. Например, итоговое собеседование могут провести в дистанционной форме только для учеников с ОВЗ, детей-инвалидов и инвалидов. Об изменениях формы и порядка проведения итогового собеседования школа заранее сообщит участникам и их родителям (законным представителям).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7620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11" rIns="0" bIns="0" rtlCol="0">
            <a:spAutoFit/>
          </a:bodyPr>
          <a:lstStyle/>
          <a:p>
            <a:pPr marL="1147445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latin typeface="Arial"/>
                <a:cs typeface="Arial"/>
              </a:rPr>
              <a:t>ОБЩИЕ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ВОПРОСЫ </a:t>
            </a:r>
            <a:r>
              <a:rPr sz="3600" spc="-20" dirty="0">
                <a:latin typeface="Arial"/>
                <a:cs typeface="Arial"/>
              </a:rPr>
              <a:t>ОРГАНИЗАЦИИ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1551" y="1447800"/>
            <a:ext cx="8475345" cy="5237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Продолжительность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220" dirty="0">
                <a:solidFill>
                  <a:srgbClr val="385622"/>
                </a:solidFill>
                <a:latin typeface="Microsoft Sans Serif"/>
                <a:cs typeface="Microsoft Sans Serif"/>
              </a:rPr>
              <a:t>для</a:t>
            </a:r>
            <a:r>
              <a:rPr sz="26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одного</a:t>
            </a:r>
            <a:r>
              <a:rPr sz="26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участника</a:t>
            </a:r>
            <a:r>
              <a:rPr sz="26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8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endParaRPr sz="26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15-</a:t>
            </a: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16</a:t>
            </a:r>
            <a:r>
              <a:rPr lang="ru-RU"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sz="2600" dirty="0">
                <a:solidFill>
                  <a:srgbClr val="385622"/>
                </a:solidFill>
                <a:latin typeface="Times New Roman"/>
                <a:cs typeface="Times New Roman"/>
              </a:rPr>
              <a:t>мин.</a:t>
            </a:r>
            <a:r>
              <a:rPr sz="2600" spc="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(чистое</a:t>
            </a: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время)</a:t>
            </a:r>
            <a:endParaRPr sz="2600" dirty="0">
              <a:latin typeface="Microsoft Sans Serif"/>
              <a:cs typeface="Microsoft Sans Serif"/>
            </a:endParaRPr>
          </a:p>
          <a:p>
            <a:pPr marL="52705" marR="5080" algn="just">
              <a:lnSpc>
                <a:spcPct val="100000"/>
              </a:lnSpc>
              <a:spcBef>
                <a:spcPts val="1710"/>
              </a:spcBef>
            </a:pP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Продолжительность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для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одного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участника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ОВЗ </a:t>
            </a:r>
            <a:r>
              <a:rPr sz="2400" spc="81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15+30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=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45</a:t>
            </a:r>
            <a:r>
              <a:rPr lang="ru-RU"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мин.</a:t>
            </a:r>
            <a:r>
              <a:rPr sz="2400" spc="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(самостоятельно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распределяют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время)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85090" algn="just">
              <a:lnSpc>
                <a:spcPct val="100000"/>
              </a:lnSpc>
              <a:spcBef>
                <a:spcPts val="1635"/>
              </a:spcBef>
            </a:pP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400" spc="44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</a:t>
            </a:r>
            <a:r>
              <a:rPr sz="24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проводится</a:t>
            </a:r>
            <a:r>
              <a:rPr sz="2400" spc="44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400" spc="44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вторую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среду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февраля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81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.02.202</a:t>
            </a:r>
            <a:r>
              <a:rPr lang="ru-RU"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6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82550" algn="just">
              <a:lnSpc>
                <a:spcPct val="100000"/>
              </a:lnSpc>
              <a:spcBef>
                <a:spcPts val="2355"/>
              </a:spcBef>
            </a:pP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5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можно</a:t>
            </a:r>
            <a:r>
              <a:rPr sz="2400" spc="5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пересдать</a:t>
            </a:r>
            <a:r>
              <a:rPr sz="2400" spc="5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54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случае</a:t>
            </a:r>
            <a:r>
              <a:rPr sz="2400" spc="5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получения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неудовлетворительного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результата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«незачёт»,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НО!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не</a:t>
            </a:r>
            <a:r>
              <a:rPr sz="24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более</a:t>
            </a:r>
            <a:r>
              <a:rPr sz="24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двух</a:t>
            </a:r>
            <a:r>
              <a:rPr sz="24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раз.</a:t>
            </a:r>
            <a:r>
              <a:rPr sz="24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sz="24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сроки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итогового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—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 err="1">
                <a:solidFill>
                  <a:srgbClr val="385622"/>
                </a:solidFill>
                <a:latin typeface="Microsoft Sans Serif"/>
                <a:cs typeface="Microsoft Sans Serif"/>
              </a:rPr>
              <a:t>марта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</a:t>
            </a:r>
            <a:r>
              <a:rPr lang="ru-RU"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6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20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40" dirty="0" err="1">
                <a:solidFill>
                  <a:srgbClr val="385622"/>
                </a:solidFill>
                <a:latin typeface="Microsoft Sans Serif"/>
                <a:cs typeface="Microsoft Sans Serif"/>
              </a:rPr>
              <a:t>апреля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</a:t>
            </a:r>
            <a:r>
              <a:rPr lang="ru-RU"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6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4936" y="182422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0656" y="273862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9800" y="3810000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33600" y="4876800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11" rIns="0" bIns="0" rtlCol="0">
            <a:spAutoFit/>
          </a:bodyPr>
          <a:lstStyle/>
          <a:p>
            <a:pPr marL="1147445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latin typeface="Arial"/>
                <a:cs typeface="Arial"/>
              </a:rPr>
              <a:t>ОБЩИЕ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ВОПРОСЫ </a:t>
            </a:r>
            <a:r>
              <a:rPr sz="3600" spc="-20" dirty="0">
                <a:latin typeface="Arial"/>
                <a:cs typeface="Arial"/>
              </a:rPr>
              <a:t>ОРГАНИЗАЦИИ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5689" y="1603958"/>
            <a:ext cx="8498205" cy="1981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может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проводиться</a:t>
            </a:r>
            <a:r>
              <a:rPr sz="26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6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ХОДЕ</a:t>
            </a:r>
            <a:r>
              <a:rPr sz="26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6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ВНЕ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УЧЕБНОГО </a:t>
            </a:r>
            <a:r>
              <a:rPr sz="2600" spc="-4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ПРОЦЕССА</a:t>
            </a: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6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ОУ.</a:t>
            </a:r>
            <a:endParaRPr sz="2600">
              <a:latin typeface="Microsoft Sans Serif"/>
              <a:cs typeface="Microsoft Sans Serif"/>
            </a:endParaRPr>
          </a:p>
          <a:p>
            <a:pPr marL="34290">
              <a:lnSpc>
                <a:spcPct val="100000"/>
              </a:lnSpc>
              <a:spcBef>
                <a:spcPts val="1789"/>
              </a:spcBef>
            </a:pP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Начало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9.00</a:t>
            </a:r>
            <a:r>
              <a:rPr sz="24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местного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времени.</a:t>
            </a:r>
            <a:endParaRPr sz="2400">
              <a:latin typeface="Microsoft Sans Serif"/>
              <a:cs typeface="Microsoft Sans Serif"/>
            </a:endParaRPr>
          </a:p>
          <a:p>
            <a:pPr marL="34290">
              <a:lnSpc>
                <a:spcPct val="100000"/>
              </a:lnSpc>
              <a:spcBef>
                <a:spcPts val="1600"/>
              </a:spcBef>
              <a:tabLst>
                <a:tab pos="1856739" algn="l"/>
                <a:tab pos="4752975" algn="l"/>
                <a:tab pos="7229475" algn="l"/>
              </a:tabLst>
            </a:pP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Порядок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осуществления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аудиозаписи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ответов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496" y="3559555"/>
            <a:ext cx="2915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  <a:tabLst>
                <a:tab pos="1292225" algn="l"/>
              </a:tabLst>
            </a:pP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персональная,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ОИВ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(органами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0597" y="3559555"/>
            <a:ext cx="3002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комбинированная) 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исполнительной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7405" y="3559555"/>
            <a:ext cx="2259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(потоковая,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определяется 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власти).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38756" y="170687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6856" y="265785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4476" y="325221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7405" y="4804029"/>
            <a:ext cx="84766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случае 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выявления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некачественной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аудиозаписи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участнику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предоставляется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пройти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его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повторно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этот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же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день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(с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использованием 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другого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варианта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КИМов)</a:t>
            </a:r>
            <a:r>
              <a:rPr sz="24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или</a:t>
            </a:r>
            <a:r>
              <a:rPr sz="24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2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дополнительные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сроки.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68296" y="478231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036" rIns="0" bIns="0" rtlCol="0">
            <a:spAutoFit/>
          </a:bodyPr>
          <a:lstStyle/>
          <a:p>
            <a:pPr marL="1965325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Times New Roman"/>
                <a:cs typeface="Times New Roman"/>
              </a:rPr>
              <a:t>ИТОГОВОЕ</a:t>
            </a:r>
            <a:r>
              <a:rPr sz="3600" b="0" spc="-185" dirty="0">
                <a:latin typeface="Times New Roman"/>
                <a:cs typeface="Times New Roman"/>
              </a:rPr>
              <a:t> </a:t>
            </a:r>
            <a:r>
              <a:rPr sz="3600" b="0" spc="-10" dirty="0">
                <a:latin typeface="Times New Roman"/>
                <a:cs typeface="Times New Roman"/>
              </a:rPr>
              <a:t>СОБЕСЕДОВАНИЕ</a:t>
            </a:r>
            <a:endParaRPr sz="3600">
              <a:latin typeface="Times New Roman"/>
              <a:cs typeface="Times New Roman"/>
            </a:endParaRPr>
          </a:p>
          <a:p>
            <a:pPr marL="2019935">
              <a:lnSpc>
                <a:spcPct val="100000"/>
              </a:lnSpc>
              <a:spcBef>
                <a:spcPts val="25"/>
              </a:spcBef>
            </a:pPr>
            <a:r>
              <a:rPr sz="2700" b="0" dirty="0">
                <a:latin typeface="Times New Roman"/>
                <a:cs typeface="Times New Roman"/>
              </a:rPr>
              <a:t>по</a:t>
            </a:r>
            <a:r>
              <a:rPr sz="2700" b="0" spc="-45" dirty="0">
                <a:latin typeface="Times New Roman"/>
                <a:cs typeface="Times New Roman"/>
              </a:rPr>
              <a:t> </a:t>
            </a:r>
            <a:r>
              <a:rPr sz="2700" b="0" spc="-25" dirty="0">
                <a:latin typeface="Times New Roman"/>
                <a:cs typeface="Times New Roman"/>
              </a:rPr>
              <a:t>русскому</a:t>
            </a:r>
            <a:r>
              <a:rPr sz="2700" b="0" spc="-75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языку</a:t>
            </a:r>
            <a:r>
              <a:rPr sz="2700" b="0" spc="-45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за</a:t>
            </a:r>
            <a:r>
              <a:rPr sz="2700" b="0" spc="-45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курс</a:t>
            </a:r>
            <a:r>
              <a:rPr sz="2700" b="0" spc="-60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основной</a:t>
            </a:r>
            <a:r>
              <a:rPr sz="2700" b="0" spc="-50" dirty="0">
                <a:latin typeface="Times New Roman"/>
                <a:cs typeface="Times New Roman"/>
              </a:rPr>
              <a:t> </a:t>
            </a:r>
            <a:r>
              <a:rPr sz="2700" b="0" spc="-10" dirty="0">
                <a:latin typeface="Times New Roman"/>
                <a:cs typeface="Times New Roman"/>
              </a:rPr>
              <a:t>школы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9423" y="6128410"/>
            <a:ext cx="8395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7270" algn="l"/>
              </a:tabLst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МАКСИМАЛЬНО</a:t>
            </a:r>
            <a:r>
              <a:rPr sz="2400" b="1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20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БАЛЛОВ.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ЗАЧЁТ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4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10</a:t>
            </a:r>
            <a:r>
              <a:rPr sz="24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БАЛЛОВ.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10" y="1645746"/>
            <a:ext cx="9405413" cy="40077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98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Microsoft Sans Serif"/>
                <a:cs typeface="Microsoft Sans Serif"/>
              </a:rPr>
              <a:t>РЕКОМЕНДУЕМЫЙ</a:t>
            </a:r>
            <a:r>
              <a:rPr b="0" spc="1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ПОРЯДОК</a:t>
            </a:r>
            <a:r>
              <a:rPr b="0" spc="1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ПРОВЕДЕНИЯ</a:t>
            </a:r>
            <a:r>
              <a:rPr b="0" spc="170" dirty="0">
                <a:latin typeface="Microsoft Sans Serif"/>
                <a:cs typeface="Microsoft Sans Serif"/>
              </a:rPr>
              <a:t> </a:t>
            </a:r>
            <a:r>
              <a:rPr sz="4400" b="0" spc="-25" dirty="0">
                <a:latin typeface="Microsoft Sans Serif"/>
                <a:cs typeface="Microsoft Sans Serif"/>
              </a:rPr>
              <a:t>ИС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151" y="1438655"/>
            <a:ext cx="9091234" cy="42504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r>
              <a:rPr sz="1450" i="1" spc="1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4604" y="62230"/>
            <a:ext cx="8898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РЕКОМЕНДУЕМЫЙ</a:t>
            </a:r>
            <a:r>
              <a:rPr b="0" spc="1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ПОРЯДОК</a:t>
            </a:r>
            <a:r>
              <a:rPr b="0" spc="1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ПРОВЕДЕНИЯ</a:t>
            </a:r>
            <a:r>
              <a:rPr b="0" spc="220" dirty="0">
                <a:latin typeface="Microsoft Sans Serif"/>
                <a:cs typeface="Microsoft Sans Serif"/>
              </a:rPr>
              <a:t> </a:t>
            </a:r>
            <a:r>
              <a:rPr sz="4400" b="0" spc="-65" dirty="0">
                <a:latin typeface="Microsoft Sans Serif"/>
                <a:cs typeface="Microsoft Sans Serif"/>
              </a:rPr>
              <a:t>ИС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63723" y="1022603"/>
            <a:ext cx="9083040" cy="4631690"/>
            <a:chOff x="2363723" y="1022603"/>
            <a:chExt cx="9083040" cy="4631690"/>
          </a:xfrm>
        </p:grpSpPr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033" y="1353311"/>
              <a:ext cx="9043817" cy="1270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3723" y="2616707"/>
              <a:ext cx="9083040" cy="30373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033" y="1022603"/>
              <a:ext cx="9043817" cy="3307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09800" y="594360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 err="1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1251" y="258826"/>
            <a:ext cx="8898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РЕКОМЕНДУЕМЫЙ</a:t>
            </a:r>
            <a:r>
              <a:rPr b="0" spc="1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ПОРЯДОК</a:t>
            </a:r>
            <a:r>
              <a:rPr b="0" spc="1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ПРОВЕДЕНИЯ</a:t>
            </a:r>
            <a:r>
              <a:rPr b="0" spc="225" dirty="0">
                <a:latin typeface="Microsoft Sans Serif"/>
                <a:cs typeface="Microsoft Sans Serif"/>
              </a:rPr>
              <a:t> </a:t>
            </a:r>
            <a:r>
              <a:rPr sz="4400" b="0" spc="-65" dirty="0">
                <a:latin typeface="Microsoft Sans Serif"/>
                <a:cs typeface="Microsoft Sans Serif"/>
              </a:rPr>
              <a:t>ИС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289" y="1464563"/>
            <a:ext cx="9888297" cy="43435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 err="1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7129" y="174116"/>
            <a:ext cx="8150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ЗАДАНИЕ</a:t>
            </a:r>
            <a:r>
              <a:rPr sz="3600" spc="-250" dirty="0">
                <a:latin typeface="Arial"/>
                <a:cs typeface="Arial"/>
              </a:rPr>
              <a:t> </a:t>
            </a:r>
            <a:r>
              <a:rPr sz="3600" spc="-360" dirty="0">
                <a:latin typeface="Arial"/>
                <a:cs typeface="Arial"/>
              </a:rPr>
              <a:t>1.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spc="-30" dirty="0">
                <a:latin typeface="Arial"/>
                <a:cs typeface="Arial"/>
              </a:rPr>
              <a:t>ЧТЕНИЕ</a:t>
            </a:r>
            <a:r>
              <a:rPr sz="3600" spc="-2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ВСЛУХ</a:t>
            </a:r>
            <a:r>
              <a:rPr sz="3600" spc="-160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ТЕКСТА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9113" y="932179"/>
            <a:ext cx="7485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645223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НАУЧНО-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ПОПУЛЯРНОГО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СТИЛЯ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31322" y="932179"/>
            <a:ext cx="98234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406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О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9113" y="1297940"/>
            <a:ext cx="66408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72790" algn="l"/>
                <a:tab pos="530733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ВЫДАЮЩИХСЯ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ЛЮДЯХ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РОССИИ.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СОПРОВОЖДАЕТСЯ</a:t>
            </a:r>
            <a:r>
              <a:rPr sz="2400" spc="-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ИЛЛЮСТРАЦИЯМИ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4385" y="2383358"/>
            <a:ext cx="8846185" cy="417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ОБЪЕМ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ТЕКСТОВ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ВАРЬИРУЕТСЯ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ПРЕДЕЛАХ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170–200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8064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ЗАДАНИЕ</a:t>
            </a:r>
            <a:r>
              <a:rPr sz="2400" spc="4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НАПРАВЛЕНО</a:t>
            </a:r>
            <a:r>
              <a:rPr sz="2400" spc="45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4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КОНТРОЛЬ</a:t>
            </a:r>
            <a:r>
              <a:rPr sz="2400" spc="45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НАВЫКОВ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ТЕХНИКИ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ОСМЫСЛЕННОГО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ЧТЕНИЯ,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УМЕНИЕ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УЧАЩИХСЯ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ВИДЕТЬ</a:t>
            </a:r>
            <a:r>
              <a:rPr sz="24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spc="1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ЧТЕНИИ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ГРАФИЧЕСКИЕ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СИМВОЛЫ,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ЧАСТНОСТИ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ЗНАК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УДАРЕНИЯ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9050" marR="18542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СОДЕРЖИТ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ИМЯ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ЧИСЛИТЕЛЬНОЕ,</a:t>
            </a:r>
            <a:r>
              <a:rPr sz="24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ПРЕДСТАВЛЕННОЕ</a:t>
            </a:r>
            <a:r>
              <a:rPr sz="2400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ЦИФРОВОЙ</a:t>
            </a:r>
            <a:r>
              <a:rPr sz="24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ФОРМЕ</a:t>
            </a:r>
            <a:r>
              <a:rPr sz="2400" spc="1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ЗАПИСИ</a:t>
            </a:r>
            <a:r>
              <a:rPr sz="2400" spc="1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(ЧИСЛИТЕЛЬНОЕ</a:t>
            </a:r>
            <a:r>
              <a:rPr sz="24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ДАНО</a:t>
            </a:r>
            <a:r>
              <a:rPr sz="2400" spc="1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ТЕКСТЕ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ОДНОМ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КОСВЕННЫХ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ПАДЕЖЕЙ)</a:t>
            </a:r>
            <a:endParaRPr sz="2400">
              <a:latin typeface="Times New Roman"/>
              <a:cs typeface="Times New Roman"/>
            </a:endParaRPr>
          </a:p>
          <a:p>
            <a:pPr marL="32384" algn="just">
              <a:lnSpc>
                <a:spcPct val="100000"/>
              </a:lnSpc>
              <a:spcBef>
                <a:spcPts val="119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ПОДГОТОВКУ</a:t>
            </a:r>
            <a:r>
              <a:rPr sz="24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64080" y="115671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8276" y="242011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7984" y="355853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8600" y="176784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784"/>
                </a:lnTo>
                <a:lnTo>
                  <a:pt x="0" y="353568"/>
                </a:lnTo>
                <a:lnTo>
                  <a:pt x="37465" y="353568"/>
                </a:lnTo>
                <a:lnTo>
                  <a:pt x="228600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7796" y="616610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8600" y="176784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784"/>
                </a:lnTo>
                <a:lnTo>
                  <a:pt x="0" y="353568"/>
                </a:lnTo>
                <a:lnTo>
                  <a:pt x="37465" y="353568"/>
                </a:lnTo>
                <a:lnTo>
                  <a:pt x="228600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3600" y="490270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761" y="280161"/>
            <a:ext cx="4137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2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7554" y="1250441"/>
            <a:ext cx="8745220" cy="528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698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НЕУМЕНИЕ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ПОЛЬЗОВАТЬСЯ</a:t>
            </a:r>
            <a:r>
              <a:rPr sz="2400" spc="42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ДОПОЛНИТЕЛЬНЫМИ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ГРАФИЧЕСКИМИ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ОБОЗНАЧЕНИЯМИ</a:t>
            </a:r>
            <a:r>
              <a:rPr sz="24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ОРФОЭПИЧЕСКИЕ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ДОПУСКАЮТСЯ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СЛОВАХ,</a:t>
            </a:r>
            <a:r>
              <a:rPr sz="24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КОТОРЫХ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endParaRPr sz="2400">
              <a:latin typeface="Times New Roman"/>
              <a:cs typeface="Times New Roman"/>
            </a:endParaRPr>
          </a:p>
          <a:p>
            <a:pPr marL="8255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ЗНАК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УДАРЕНИЯ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Тура'</a:t>
            </a:r>
            <a:r>
              <a:rPr sz="2400" i="1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Хейердал,</a:t>
            </a:r>
            <a:r>
              <a:rPr sz="2400" i="1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Се'нкевич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67310" algn="just">
              <a:lnSpc>
                <a:spcPct val="100000"/>
              </a:lnSpc>
              <a:spcBef>
                <a:spcPts val="205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ИСКАЖЕНИЯ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33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ЧТЕНИИ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ИМЁН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СОБСТВЕННЫХ</a:t>
            </a:r>
            <a:endParaRPr sz="2400">
              <a:latin typeface="Times New Roman"/>
              <a:cs typeface="Times New Roman"/>
            </a:endParaRPr>
          </a:p>
          <a:p>
            <a:pPr marL="67310" marR="16891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Белогорской</a:t>
            </a:r>
            <a:r>
              <a:rPr sz="2400" i="1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Белгородской,</a:t>
            </a:r>
            <a:r>
              <a:rPr sz="2400" i="1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Тура</a:t>
            </a:r>
            <a:r>
              <a:rPr sz="2400" i="1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Хейрдал</a:t>
            </a:r>
            <a:r>
              <a:rPr sz="2400" i="1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Тур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Хейердал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),</a:t>
            </a:r>
            <a:r>
              <a:rPr sz="24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ТЕРМИНОВ</a:t>
            </a:r>
            <a:r>
              <a:rPr sz="24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междунациональная</a:t>
            </a:r>
            <a:r>
              <a:rPr sz="2400" i="1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вражда,</a:t>
            </a:r>
            <a:r>
              <a:rPr sz="2400" i="1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земляная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собственность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),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НЕЗНАКОМЫХ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(папиросная</a:t>
            </a:r>
            <a:r>
              <a:rPr sz="2400" i="1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(лодка)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папирусной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93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НАЛИЧИЕ</a:t>
            </a:r>
            <a:r>
              <a:rPr sz="2400" spc="2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ГРАММАТИЧЕСКИХ</a:t>
            </a:r>
            <a:r>
              <a:rPr sz="2400" spc="2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ОШИБОК</a:t>
            </a:r>
            <a:r>
              <a:rPr sz="2400" spc="2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СКЛОНЕНИИ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ИМЁН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ЧИСЛИТЕЛЬНЫХ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около</a:t>
            </a:r>
            <a:r>
              <a:rPr sz="2400" i="1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четырёхста</a:t>
            </a:r>
            <a:r>
              <a:rPr sz="2400" i="1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тысяч</a:t>
            </a:r>
            <a:r>
              <a:rPr sz="2400" i="1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вместо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четырёхсот,</a:t>
            </a:r>
            <a:r>
              <a:rPr sz="2400" i="1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i="1" spc="4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тысячна</a:t>
            </a:r>
            <a:r>
              <a:rPr sz="2400" i="1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девятьсот</a:t>
            </a:r>
            <a:r>
              <a:rPr sz="2400" i="1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седьмой</a:t>
            </a:r>
            <a:r>
              <a:rPr sz="2400" i="1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i="1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тысяча девятьсот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0720" y="122834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8528" y="3035807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9864" y="5195328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71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71"/>
                </a:lnTo>
                <a:lnTo>
                  <a:pt x="0" y="353555"/>
                </a:lnTo>
                <a:lnTo>
                  <a:pt x="37211" y="353555"/>
                </a:lnTo>
                <a:lnTo>
                  <a:pt x="227076" y="176771"/>
                </a:lnTo>
                <a:close/>
              </a:path>
              <a:path w="365760" h="353695">
                <a:moveTo>
                  <a:pt x="365760" y="176771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71"/>
                </a:lnTo>
                <a:lnTo>
                  <a:pt x="152400" y="353555"/>
                </a:lnTo>
                <a:lnTo>
                  <a:pt x="187325" y="353555"/>
                </a:lnTo>
                <a:lnTo>
                  <a:pt x="365760" y="176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7794" y="5418582"/>
            <a:ext cx="4530725" cy="740410"/>
          </a:xfrm>
          <a:custGeom>
            <a:avLst/>
            <a:gdLst/>
            <a:ahLst/>
            <a:cxnLst/>
            <a:rect l="l" t="t" r="r" b="b"/>
            <a:pathLst>
              <a:path w="4530725" h="740410">
                <a:moveTo>
                  <a:pt x="2209800" y="0"/>
                </a:moveTo>
                <a:lnTo>
                  <a:pt x="4530216" y="412953"/>
                </a:lnTo>
              </a:path>
              <a:path w="4530725" h="740410">
                <a:moveTo>
                  <a:pt x="2209800" y="412953"/>
                </a:moveTo>
                <a:lnTo>
                  <a:pt x="4530216" y="0"/>
                </a:lnTo>
              </a:path>
              <a:path w="4530725" h="740410">
                <a:moveTo>
                  <a:pt x="0" y="413004"/>
                </a:moveTo>
                <a:lnTo>
                  <a:pt x="4151376" y="701459"/>
                </a:lnTo>
              </a:path>
              <a:path w="4530725" h="740410">
                <a:moveTo>
                  <a:pt x="0" y="739940"/>
                </a:moveTo>
                <a:lnTo>
                  <a:pt x="4151376" y="47244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7064" y="202514"/>
            <a:ext cx="3877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Microsoft Sans Serif"/>
                <a:cs typeface="Microsoft Sans Serif"/>
              </a:rPr>
              <a:t>ЦЕЛИ</a:t>
            </a:r>
            <a:r>
              <a:rPr sz="3600" b="0" spc="160" dirty="0">
                <a:latin typeface="Microsoft Sans Serif"/>
                <a:cs typeface="Microsoft Sans Serif"/>
              </a:rPr>
              <a:t> </a:t>
            </a:r>
            <a:r>
              <a:rPr sz="3600" b="0" dirty="0">
                <a:latin typeface="Microsoft Sans Serif"/>
                <a:cs typeface="Microsoft Sans Serif"/>
              </a:rPr>
              <a:t>И</a:t>
            </a:r>
            <a:r>
              <a:rPr sz="3600" b="0" spc="180" dirty="0">
                <a:latin typeface="Microsoft Sans Serif"/>
                <a:cs typeface="Microsoft Sans Serif"/>
              </a:rPr>
              <a:t> </a:t>
            </a:r>
            <a:r>
              <a:rPr sz="3600" b="0" spc="-10" dirty="0">
                <a:latin typeface="Microsoft Sans Serif"/>
                <a:cs typeface="Microsoft Sans Serif"/>
              </a:rPr>
              <a:t>ЗАДАЧИ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5301" y="757809"/>
            <a:ext cx="9719310" cy="576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ИТОГОВОГО</a:t>
            </a:r>
            <a:r>
              <a:rPr sz="2800" spc="-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800" spc="-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</a:t>
            </a:r>
            <a:r>
              <a:rPr sz="2800" spc="-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РУССКОМУ</a:t>
            </a:r>
            <a:r>
              <a:rPr sz="28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ЯЗЫКУ</a:t>
            </a:r>
            <a:endParaRPr sz="2800">
              <a:latin typeface="Microsoft Sans Serif"/>
              <a:cs typeface="Microsoft Sans Serif"/>
            </a:endParaRPr>
          </a:p>
          <a:p>
            <a:pPr marL="675640" marR="313690">
              <a:lnSpc>
                <a:spcPct val="100000"/>
              </a:lnSpc>
              <a:spcBef>
                <a:spcPts val="2520"/>
              </a:spcBef>
              <a:tabLst>
                <a:tab pos="1917700" algn="l"/>
                <a:tab pos="2432685" algn="l"/>
                <a:tab pos="2696845" algn="l"/>
                <a:tab pos="3256279" algn="l"/>
                <a:tab pos="4114165" algn="l"/>
                <a:tab pos="4733290" algn="l"/>
                <a:tab pos="5784850" algn="l"/>
                <a:tab pos="6946265" algn="l"/>
                <a:tab pos="7294880" algn="l"/>
              </a:tabLst>
            </a:pP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оценить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уровень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общеобразовательной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разделу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«Говорение»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у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выпускников</a:t>
            </a:r>
            <a:endParaRPr sz="2400">
              <a:latin typeface="Microsoft Sans Serif"/>
              <a:cs typeface="Microsoft Sans Serif"/>
            </a:endParaRPr>
          </a:p>
          <a:p>
            <a:pPr marL="675640">
              <a:lnSpc>
                <a:spcPct val="100000"/>
              </a:lnSpc>
              <a:tabLst>
                <a:tab pos="1315720" algn="l"/>
                <a:tab pos="2899410" algn="l"/>
                <a:tab pos="6868159" algn="l"/>
                <a:tab pos="9209405" algn="l"/>
              </a:tabLst>
            </a:pP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IX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классов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общеобразовательных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endParaRPr sz="2400">
              <a:latin typeface="Microsoft Sans Serif"/>
              <a:cs typeface="Microsoft Sans Serif"/>
            </a:endParaRPr>
          </a:p>
          <a:p>
            <a:pPr marL="675640">
              <a:lnSpc>
                <a:spcPct val="100000"/>
              </a:lnSpc>
              <a:spcBef>
                <a:spcPts val="5"/>
              </a:spcBef>
            </a:pP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целях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допуска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обучающихся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к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ГИА.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675640" marR="384175" indent="332740" algn="just">
              <a:lnSpc>
                <a:spcPct val="100000"/>
              </a:lnSpc>
              <a:buAutoNum type="arabicParenR"/>
              <a:tabLst>
                <a:tab pos="1008380" algn="l"/>
              </a:tabLst>
            </a:pP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объективная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проверка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требований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ФГОС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основного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общего образования</a:t>
            </a:r>
            <a:r>
              <a:rPr sz="20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к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усвоению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всех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видов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речевой</a:t>
            </a:r>
            <a:r>
              <a:rPr sz="20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деятельности,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включая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говорение;</a:t>
            </a:r>
            <a:endParaRPr sz="2000">
              <a:latin typeface="Microsoft Sans Serif"/>
              <a:cs typeface="Microsoft Sans Serif"/>
            </a:endParaRPr>
          </a:p>
          <a:p>
            <a:pPr marL="675640" marR="382905" indent="624205" algn="just">
              <a:lnSpc>
                <a:spcPct val="100000"/>
              </a:lnSpc>
              <a:buAutoNum type="arabicParenR"/>
              <a:tabLst>
                <a:tab pos="1299845" algn="l"/>
              </a:tabLst>
            </a:pPr>
            <a:r>
              <a:rPr sz="20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выход</a:t>
            </a:r>
            <a:r>
              <a:rPr sz="20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0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разнообразные</a:t>
            </a:r>
            <a:r>
              <a:rPr sz="2000" spc="24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социально-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экономические,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культурологические,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социально-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психологические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контексты,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которые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должна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адекватно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реагировать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система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российского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образования,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</a:t>
            </a:r>
            <a:r>
              <a:rPr sz="2000" spc="24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сводимая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к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обучению,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контролю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оцениванию;</a:t>
            </a:r>
            <a:endParaRPr sz="2000">
              <a:latin typeface="Microsoft Sans Serif"/>
              <a:cs typeface="Microsoft Sans Serif"/>
            </a:endParaRPr>
          </a:p>
          <a:p>
            <a:pPr marL="675640" marR="383540" indent="395605" algn="just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071245" algn="l"/>
              </a:tabLst>
            </a:pP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актуализация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устной</a:t>
            </a:r>
            <a:r>
              <a:rPr sz="20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речи</a:t>
            </a:r>
            <a:r>
              <a:rPr sz="20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педагогического</a:t>
            </a:r>
            <a:r>
              <a:rPr sz="20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явления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в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образовательном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процессе.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1596" y="157276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283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ЧТО</a:t>
            </a:r>
            <a:r>
              <a:rPr sz="3000" spc="5" dirty="0"/>
              <a:t> </a:t>
            </a:r>
            <a:r>
              <a:rPr sz="3000" dirty="0"/>
              <a:t>ДАЛАЕТ</a:t>
            </a:r>
            <a:r>
              <a:rPr sz="3000" spc="-10" dirty="0"/>
              <a:t> </a:t>
            </a:r>
            <a:r>
              <a:rPr spc="-50" dirty="0"/>
              <a:t>ЭКЗАМЕНАТОР-</a:t>
            </a:r>
            <a:r>
              <a:rPr spc="-10" dirty="0"/>
              <a:t>СОБЕСЕДНИК?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2769" y="1437894"/>
            <a:ext cx="8037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Проводит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инструктаж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</a:t>
            </a:r>
            <a:r>
              <a:rPr sz="2400" spc="-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Выдает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КИМ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1986280" algn="l"/>
                <a:tab pos="2973705" algn="l"/>
                <a:tab pos="4060825" algn="l"/>
                <a:tab pos="5113655" algn="l"/>
                <a:tab pos="5499735" algn="l"/>
                <a:tab pos="648589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Фиксирует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начала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окончания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95331" y="2169667"/>
            <a:ext cx="85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2769" y="2535428"/>
            <a:ext cx="890968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каждого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КИМ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Следит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spc="4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тем,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произнес</a:t>
            </a:r>
            <a:r>
              <a:rPr sz="24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под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аудиозапись</a:t>
            </a:r>
            <a:r>
              <a:rPr sz="24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свою</a:t>
            </a:r>
            <a:r>
              <a:rPr sz="24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фамилию,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имя,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отчество,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номер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варианта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прежде,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чем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приступить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ответу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(в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продолжительность проведения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включается).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Следит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spc="4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тем,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произносил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номер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ответом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каждое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заданий.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385622"/>
              </a:buClr>
              <a:buFont typeface="Microsoft Sans Serif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секунд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напоминает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готовности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чтению.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Эмоционально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реагирует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чтение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482" y="269570"/>
            <a:ext cx="70072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НА</a:t>
            </a:r>
            <a:r>
              <a:rPr sz="3200" spc="-35" dirty="0"/>
              <a:t> </a:t>
            </a:r>
            <a:r>
              <a:rPr sz="3200" dirty="0"/>
              <a:t>ЧТО</a:t>
            </a:r>
            <a:r>
              <a:rPr sz="3200" spc="-45" dirty="0"/>
              <a:t> </a:t>
            </a:r>
            <a:r>
              <a:rPr sz="3200" spc="-85" dirty="0"/>
              <a:t>ОБРАТИТЬ</a:t>
            </a:r>
            <a:r>
              <a:rPr sz="3200" spc="-65" dirty="0"/>
              <a:t> </a:t>
            </a:r>
            <a:r>
              <a:rPr sz="3200" spc="-10" dirty="0"/>
              <a:t>ВНИМАНИЕ </a:t>
            </a:r>
            <a:r>
              <a:rPr sz="3200" spc="-40" dirty="0"/>
              <a:t>ЭКЗАМЕНАТОРУ-</a:t>
            </a:r>
            <a:r>
              <a:rPr sz="3200" spc="-10" dirty="0"/>
              <a:t>СОБЕСЕДНИКУ?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4163" y="1460753"/>
            <a:ext cx="85731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ПОДГОТОВКИ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ЧТЕНИЮ</a:t>
            </a:r>
            <a:r>
              <a:rPr sz="24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ПРАВО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385622"/>
                </a:solidFill>
                <a:latin typeface="Times New Roman"/>
                <a:cs typeface="Times New Roman"/>
              </a:rPr>
              <a:t>ДЕЛАТЬ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ПОМЕТКИ</a:t>
            </a:r>
            <a:r>
              <a:rPr sz="24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КИМАХ.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24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ДРУГИХ</a:t>
            </a:r>
            <a:r>
              <a:rPr sz="2400" spc="2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ЗАДАНИЙ</a:t>
            </a:r>
            <a:r>
              <a:rPr sz="24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КИМ</a:t>
            </a:r>
            <a:r>
              <a:rPr sz="24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СОБЕСЕДОВАНИЯ,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КРОМЕ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spc="3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№2,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ДЕЛАТЬ ПИСЬМЕННЫЕ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ЗАМЕТКИ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РАЗРЕШАЕТСЯ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04644" y="3840479"/>
            <a:ext cx="9627235" cy="2169160"/>
            <a:chOff x="2104644" y="3840479"/>
            <a:chExt cx="9627235" cy="2169160"/>
          </a:xfrm>
        </p:grpSpPr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316" y="3971543"/>
              <a:ext cx="9120011" cy="1845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22170" y="3858005"/>
              <a:ext cx="9592310" cy="2133600"/>
            </a:xfrm>
            <a:custGeom>
              <a:avLst/>
              <a:gdLst/>
              <a:ahLst/>
              <a:cxnLst/>
              <a:rect l="l" t="t" r="r" b="b"/>
              <a:pathLst>
                <a:path w="9592310" h="2133600">
                  <a:moveTo>
                    <a:pt x="0" y="2133600"/>
                  </a:moveTo>
                  <a:lnTo>
                    <a:pt x="9592056" y="2133600"/>
                  </a:lnTo>
                  <a:lnTo>
                    <a:pt x="9592056" y="0"/>
                  </a:lnTo>
                  <a:lnTo>
                    <a:pt x="0" y="0"/>
                  </a:lnTo>
                  <a:lnTo>
                    <a:pt x="0" y="2133600"/>
                  </a:lnTo>
                  <a:close/>
                </a:path>
              </a:pathLst>
            </a:custGeom>
            <a:ln w="3505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 err="1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4420" rIns="0" bIns="0" rtlCol="0">
            <a:spAutoFit/>
          </a:bodyPr>
          <a:lstStyle/>
          <a:p>
            <a:pPr marL="151003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РАПОЛОЖЕНИЕ</a:t>
            </a:r>
            <a:r>
              <a:rPr spc="-65" dirty="0"/>
              <a:t> </a:t>
            </a:r>
            <a:r>
              <a:rPr spc="-25" dirty="0"/>
              <a:t>ЭКСПЕРТА</a:t>
            </a:r>
            <a:r>
              <a:rPr spc="-80" dirty="0"/>
              <a:t> </a:t>
            </a:r>
            <a:r>
              <a:rPr dirty="0"/>
              <a:t>В</a:t>
            </a:r>
            <a:r>
              <a:rPr spc="-105" dirty="0"/>
              <a:t> </a:t>
            </a:r>
            <a:r>
              <a:rPr spc="-35" dirty="0"/>
              <a:t>АУДИТОРИИ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918" y="2201100"/>
            <a:ext cx="9349612" cy="19640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r>
              <a:rPr sz="1450" i="1" spc="1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385622"/>
                </a:solidFill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620" rIns="0" bIns="0" rtlCol="0">
            <a:spAutoFit/>
          </a:bodyPr>
          <a:lstStyle/>
          <a:p>
            <a:pPr marL="281813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</a:t>
            </a:r>
            <a:r>
              <a:rPr spc="-140" dirty="0"/>
              <a:t> </a:t>
            </a:r>
            <a:r>
              <a:rPr spc="-10" dirty="0"/>
              <a:t>ОЦЕНИВАНИЯ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245" y="950975"/>
            <a:ext cx="9511750" cy="41300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99894" y="5625795"/>
            <a:ext cx="351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1935480" algn="l"/>
              </a:tabLst>
            </a:pP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40" dirty="0">
                <a:solidFill>
                  <a:srgbClr val="385622"/>
                </a:solidFill>
                <a:latin typeface="Trebuchet MS"/>
                <a:cs typeface="Trebuchet MS"/>
              </a:rPr>
              <a:t>«Искажение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1379" y="5625795"/>
            <a:ext cx="5680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0919" algn="l"/>
                <a:tab pos="2399030" algn="l"/>
                <a:tab pos="2820035" algn="l"/>
                <a:tab pos="4240530" algn="l"/>
              </a:tabLst>
            </a:pP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слов»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включён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-50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систему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критериев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2794" y="5930595"/>
            <a:ext cx="3448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оценивания</a:t>
            </a:r>
            <a:r>
              <a:rPr sz="2000" b="1" i="1" spc="-5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чтения</a:t>
            </a:r>
            <a:r>
              <a:rPr sz="2000" b="1" i="1" spc="-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вслух.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7789" y="1004696"/>
            <a:ext cx="89433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385622"/>
                </a:solidFill>
                <a:latin typeface="Times New Roman"/>
                <a:cs typeface="Times New Roman"/>
              </a:rPr>
              <a:t>РАССТАНОВКА</a:t>
            </a:r>
            <a:r>
              <a:rPr sz="2400" b="1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ПРОПУЩЕННЫХ</a:t>
            </a:r>
            <a:r>
              <a:rPr sz="2400" b="1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УДАРЕНИЙ</a:t>
            </a:r>
            <a:r>
              <a:rPr sz="2400" b="1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ОРФОЭПИ-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ЧЕСКИ</a:t>
            </a:r>
            <a:r>
              <a:rPr sz="24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ТРУДНЫХ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СЛОВАХ</a:t>
            </a:r>
            <a:r>
              <a:rPr sz="24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3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ПОВТОРНОЕ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ПРОГОВАРИВАНИЕ</a:t>
            </a:r>
            <a:r>
              <a:rPr sz="2400" b="1" spc="5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ЧИСЛИТЕЛЬНЫХ</a:t>
            </a:r>
            <a:r>
              <a:rPr sz="2400" spc="5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5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МАЛОЗНАКОМЫХ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r>
              <a:rPr sz="24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ПРОЦЕССЕ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ПОДГОТОВКИ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ЧТЕНИЯ</a:t>
            </a:r>
            <a:r>
              <a:rPr sz="2400" spc="1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ИЗБАВИТ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ОШИБОК.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7789" y="3199891"/>
            <a:ext cx="420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63395" algn="l"/>
                <a:tab pos="2187575" algn="l"/>
                <a:tab pos="290385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ВЫПИСЫВАНИЯ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ЗАПРЕЩЕНО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3555" y="3199891"/>
            <a:ext cx="2255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5134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КЛЮЧЕВЫХ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5638" y="3199891"/>
            <a:ext cx="2282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00"/>
              </a:spcBef>
              <a:tabLst>
                <a:tab pos="1668780" algn="l"/>
                <a:tab pos="174942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ЧТО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№1,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7789" y="3931411"/>
            <a:ext cx="89433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ПОДЧЕРКНУТЬ</a:t>
            </a:r>
            <a:r>
              <a:rPr sz="2400" b="1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ИХ</a:t>
            </a:r>
            <a:r>
              <a:rPr sz="2400" b="1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ТЕКСТЕ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400" spc="5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НАЧАЛОМ</a:t>
            </a:r>
            <a:r>
              <a:rPr sz="2400" spc="5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ЧТЕНИЯ</a:t>
            </a:r>
            <a:r>
              <a:rPr sz="2400" spc="5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5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СДЕЛАЙТЕ</a:t>
            </a:r>
            <a:r>
              <a:rPr sz="2400" spc="5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ГЛУБОКИЙ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МЕДЛЕННЫЙ</a:t>
            </a:r>
            <a:r>
              <a:rPr sz="2400" spc="3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ВДОХ</a:t>
            </a:r>
            <a:r>
              <a:rPr sz="2400" b="1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ТАКОЙ</a:t>
            </a:r>
            <a:r>
              <a:rPr sz="24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ЖЕ</a:t>
            </a:r>
            <a:r>
              <a:rPr sz="2400" spc="3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ВЫДОХ.</a:t>
            </a:r>
            <a:r>
              <a:rPr sz="2400" b="1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2400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ПОМОЖЕТ </a:t>
            </a:r>
            <a:r>
              <a:rPr sz="2400" spc="-105" dirty="0">
                <a:solidFill>
                  <a:srgbClr val="385622"/>
                </a:solidFill>
                <a:latin typeface="Times New Roman"/>
                <a:cs typeface="Times New Roman"/>
              </a:rPr>
              <a:t>НАЧАТЬ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ЧТЕНИЕ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ОПТИМАЛЬНО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КОМФОРТНОМ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ТЕМПЕ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3392" y="10012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3392" y="323849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6440" y="468782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5977" y="405129"/>
            <a:ext cx="1001268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ЗАДАНИЕ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2.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600" b="0" dirty="0">
                <a:latin typeface="Times New Roman"/>
                <a:cs typeface="Times New Roman"/>
              </a:rPr>
              <a:t>ПЕРЕСКАЗ</a:t>
            </a:r>
            <a:r>
              <a:rPr sz="3600" b="0" spc="-140" dirty="0">
                <a:latin typeface="Times New Roman"/>
                <a:cs typeface="Times New Roman"/>
              </a:rPr>
              <a:t> </a:t>
            </a:r>
            <a:r>
              <a:rPr sz="3600" b="0" spc="-35" dirty="0">
                <a:latin typeface="Times New Roman"/>
                <a:cs typeface="Times New Roman"/>
              </a:rPr>
              <a:t>ТЕКСТА</a:t>
            </a:r>
            <a:r>
              <a:rPr sz="3600" b="0" spc="-125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С</a:t>
            </a:r>
            <a:r>
              <a:rPr sz="3600" b="0" spc="-125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ВКЛЮЧЕНИЕМ</a:t>
            </a:r>
            <a:r>
              <a:rPr sz="3600" b="0" spc="-130" dirty="0">
                <a:latin typeface="Times New Roman"/>
                <a:cs typeface="Times New Roman"/>
              </a:rPr>
              <a:t> </a:t>
            </a:r>
            <a:r>
              <a:rPr sz="3600" b="0" spc="-25" dirty="0">
                <a:latin typeface="Times New Roman"/>
                <a:cs typeface="Times New Roman"/>
              </a:rPr>
              <a:t>ЦИТАТЫ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8995" y="2066035"/>
            <a:ext cx="8662035" cy="413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ПЕРЕСКАЗАТЬ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ОБЪЁМОМ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180–200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ПОДРОБНО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3843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ВКЛЮЧИТЬ</a:t>
            </a:r>
            <a:r>
              <a:rPr sz="24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2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400" spc="3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ПРЕДЛОЖЕННОЕ</a:t>
            </a:r>
            <a:r>
              <a:rPr sz="2400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ВЫСКАЗЫВАНИЕ,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ОПРЕДЕЛИВ,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КАКОЙ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ЧАСТИ</a:t>
            </a:r>
            <a:r>
              <a:rPr sz="24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ИСПОЛЬЗОВАНИЕ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ЛОГИЧНО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УМЕСТНО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2400">
              <a:latin typeface="Times New Roman"/>
              <a:cs typeface="Times New Roman"/>
            </a:endParaRPr>
          </a:p>
          <a:p>
            <a:pPr marL="304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ВКЛЮЧИТЬ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ПРЕДЛОЖЕННОЕ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ВЫСКАЗЫВАНИЕ,</a:t>
            </a:r>
            <a:endParaRPr sz="2400">
              <a:latin typeface="Times New Roman"/>
              <a:cs typeface="Times New Roman"/>
            </a:endParaRPr>
          </a:p>
          <a:p>
            <a:pPr marL="30480" algn="just">
              <a:lnSpc>
                <a:spcPct val="100000"/>
              </a:lnSpc>
            </a:pP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ВЫБРАВ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ОДИН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СПОСОБОВ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ЦИТИРОВАНИЯ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ПОДГОТОВКУ</a:t>
            </a:r>
            <a:r>
              <a:rPr sz="24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8108" y="2189987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2012" y="298856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1908" y="58399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2952" y="468934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7535" y="5456326"/>
            <a:ext cx="8767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7340" algn="l"/>
                <a:tab pos="2670175" algn="l"/>
                <a:tab pos="3281679" algn="l"/>
                <a:tab pos="5188585" algn="l"/>
                <a:tab pos="7057390" algn="l"/>
                <a:tab pos="855091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ВЫБРАТЬ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ОДИН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СПОСОБОВ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ВВЕДЕНИЯ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89" rIns="0" bIns="0" rtlCol="0">
            <a:spAutoFit/>
          </a:bodyPr>
          <a:lstStyle/>
          <a:p>
            <a:pPr marL="8159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АЛГОРИТМ</a:t>
            </a:r>
            <a:r>
              <a:rPr spc="-105" dirty="0"/>
              <a:t> </a:t>
            </a:r>
            <a:r>
              <a:rPr spc="-10" dirty="0"/>
              <a:t>ПОДГОТОВКИ</a:t>
            </a:r>
            <a:r>
              <a:rPr spc="-90" dirty="0"/>
              <a:t> </a:t>
            </a:r>
            <a:r>
              <a:rPr dirty="0"/>
              <a:t>К</a:t>
            </a:r>
            <a:r>
              <a:rPr spc="-130" dirty="0"/>
              <a:t> </a:t>
            </a:r>
            <a:r>
              <a:rPr spc="-20" dirty="0"/>
              <a:t>ПЕРЕСКАЗУ</a:t>
            </a:r>
            <a:r>
              <a:rPr spc="-100" dirty="0"/>
              <a:t> </a:t>
            </a:r>
            <a:r>
              <a:rPr spc="-10" dirty="0"/>
              <a:t>ТЕКСТА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5804" y="1330197"/>
            <a:ext cx="890841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ОПРЕДЕЛИТЬ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КОЛИЧЕСТВО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МИКРОТЕМ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ВЫДЕЛИТЬ</a:t>
            </a:r>
            <a:r>
              <a:rPr sz="24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(ВЫПИСАТЬ)</a:t>
            </a:r>
            <a:r>
              <a:rPr sz="24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КЛЮЧЕВЫЕ</a:t>
            </a:r>
            <a:r>
              <a:rPr sz="2400" spc="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СЛОВА,</a:t>
            </a:r>
            <a:r>
              <a:rPr sz="24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РАСПРЕДЕЛИВ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РАБОТУ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ВСЕМИ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МИКРОТЕМАМИ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5804" y="3452241"/>
            <a:ext cx="7295515" cy="163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ОБРАТИТЬ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ВНИМАНИЕ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АВТОРСТВО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292860" algn="l"/>
                <a:tab pos="2569845" algn="l"/>
                <a:tab pos="2987675" algn="l"/>
                <a:tab pos="4418965" algn="l"/>
                <a:tab pos="517525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НАЙТИ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МЕСТО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ТЕКСТЕ,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ГДЕ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ПОСТАНОВКА 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БУДЕТ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ЛОГИЧНА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81438" y="4327017"/>
            <a:ext cx="128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8528" y="432511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9196" y="543305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4812" y="348386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8904" y="224789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4708" y="140512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6065" y="671322"/>
            <a:ext cx="6827520" cy="1130935"/>
          </a:xfrm>
          <a:prstGeom prst="rect">
            <a:avLst/>
          </a:prstGeom>
          <a:ln w="38100">
            <a:solidFill>
              <a:srgbClr val="53823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R="179705" algn="ctr">
              <a:lnSpc>
                <a:spcPct val="100000"/>
              </a:lnSpc>
              <a:spcBef>
                <a:spcPts val="250"/>
              </a:spcBef>
            </a:pPr>
            <a:r>
              <a:rPr sz="3200" b="1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3200" b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СПОСОБА</a:t>
            </a:r>
            <a:endParaRPr sz="32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ВВЕДЕНИЯ</a:t>
            </a:r>
            <a:r>
              <a:rPr sz="3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r>
              <a:rPr sz="3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3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2314" y="2318130"/>
            <a:ext cx="883031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ПРЯМОЙ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РЕЧЬЮ.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385622"/>
              </a:buClr>
              <a:buFont typeface="Times New Roman"/>
              <a:buAutoNum type="arabicParenR"/>
            </a:pPr>
            <a:endParaRPr sz="2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arenR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ПРЯМОЙ</a:t>
            </a:r>
            <a:r>
              <a:rPr sz="28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РЕЧЬЮ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ДЕЕПРИЧАСТНЫМ/ПРИЧАСТНЫМ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ОБОРОТОМ.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arenR" startAt="3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КОСВЕННОЙ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РЕЧЬЮ.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385622"/>
              </a:buClr>
              <a:buFont typeface="Times New Roman"/>
              <a:buAutoNum type="arabicParenR" startAt="3"/>
            </a:pPr>
            <a:endParaRPr sz="2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arenR" startAt="3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ВВОДНЫМИ</a:t>
            </a:r>
            <a:r>
              <a:rPr sz="28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КОНСТРУКЦИЯМИ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045" y="281686"/>
            <a:ext cx="5701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ВАРИАНТЫ</a:t>
            </a:r>
            <a:r>
              <a:rPr spc="-110" dirty="0"/>
              <a:t> </a:t>
            </a:r>
            <a:r>
              <a:rPr spc="-30" dirty="0"/>
              <a:t>АВТОРСТВА</a:t>
            </a:r>
            <a:r>
              <a:rPr spc="-105" dirty="0"/>
              <a:t> </a:t>
            </a:r>
            <a:r>
              <a:rPr spc="-20" dirty="0"/>
              <a:t>ЦИТАТ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9113" y="1670050"/>
            <a:ext cx="77730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АВТОР</a:t>
            </a: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81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ТОТ,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КОМ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НАПИСАН</a:t>
            </a: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ИСХОДНЫЙ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ТЕКСТ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3139" y="2850260"/>
            <a:ext cx="3390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69060" algn="l"/>
                <a:tab pos="1861185" algn="l"/>
              </a:tabLst>
            </a:pP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АВТОР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6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КОЛЛЕГА,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ПРЕДСТАВИТЕЛЬ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0517" y="2850260"/>
            <a:ext cx="4567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00785" algn="l"/>
                <a:tab pos="1607820" algn="l"/>
                <a:tab pos="3071495" algn="l"/>
                <a:tab pos="3880485" algn="l"/>
              </a:tabLst>
            </a:pP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ДРУГ,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СОВРЕМЕННИК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ИЛИ ТОЙ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	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ЖЕ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ОБЛАСТИ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3139" y="3582161"/>
            <a:ext cx="8235315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2400" spc="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4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4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ТОТ,</a:t>
            </a:r>
            <a:r>
              <a:rPr sz="24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400" spc="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КОМ</a:t>
            </a:r>
            <a:r>
              <a:rPr sz="24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НАПИСАН</a:t>
            </a:r>
            <a:r>
              <a:rPr sz="24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ТЕКСТ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58419" marR="5080">
              <a:lnSpc>
                <a:spcPct val="100000"/>
              </a:lnSpc>
              <a:spcBef>
                <a:spcPts val="5"/>
              </a:spcBef>
              <a:tabLst>
                <a:tab pos="1413510" algn="l"/>
                <a:tab pos="1983739" algn="l"/>
                <a:tab pos="2823210" algn="l"/>
                <a:tab pos="3580765" algn="l"/>
                <a:tab pos="5441950" algn="l"/>
              </a:tabLst>
            </a:pP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ЦИТАТА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ИЗ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СМИ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БЕЗ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УКАЗАНИЯ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ПЕРСОНАЛЬНОГО АВТОРСТВА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5396" y="4503420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4728" y="286511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5396" y="175717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560" y="281686"/>
            <a:ext cx="6589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ВАРИАНТЫ</a:t>
            </a:r>
            <a:r>
              <a:rPr spc="-95" dirty="0"/>
              <a:t> </a:t>
            </a:r>
            <a:r>
              <a:rPr spc="-10" dirty="0"/>
              <a:t>ОФОРМЛЕНИЯ</a:t>
            </a:r>
            <a:r>
              <a:rPr spc="-120" dirty="0"/>
              <a:t> </a:t>
            </a:r>
            <a:r>
              <a:rPr spc="-10" dirty="0"/>
              <a:t>ЦИТАТЫ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1218057"/>
            <a:ext cx="855726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ПРЯМАЯ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РЕЧЬ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44100"/>
              </a:lnSpc>
              <a:spcBef>
                <a:spcPts val="710"/>
              </a:spcBef>
              <a:tabLst>
                <a:tab pos="1016635" algn="l"/>
                <a:tab pos="1906905" algn="l"/>
                <a:tab pos="3091180" algn="l"/>
                <a:tab pos="4462780" algn="l"/>
                <a:tab pos="5876925" algn="l"/>
                <a:tab pos="7204709" algn="l"/>
                <a:tab pos="8177530" algn="l"/>
              </a:tabLst>
            </a:pPr>
            <a:r>
              <a:rPr sz="2500" i="1" spc="80" dirty="0">
                <a:solidFill>
                  <a:srgbClr val="385622"/>
                </a:solidFill>
                <a:latin typeface="Arial"/>
                <a:cs typeface="Arial"/>
              </a:rPr>
              <a:t>«Для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20" dirty="0">
                <a:solidFill>
                  <a:srgbClr val="385622"/>
                </a:solidFill>
                <a:latin typeface="Arial"/>
                <a:cs typeface="Arial"/>
              </a:rPr>
              <a:t>того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чтобы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любить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родную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страну,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надо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25" dirty="0">
                <a:solidFill>
                  <a:srgbClr val="385622"/>
                </a:solidFill>
                <a:latin typeface="Arial"/>
                <a:cs typeface="Arial"/>
              </a:rPr>
              <a:t>её </a:t>
            </a:r>
            <a:r>
              <a:rPr sz="2500" i="1" spc="-55" dirty="0">
                <a:solidFill>
                  <a:srgbClr val="385622"/>
                </a:solidFill>
                <a:latin typeface="Arial"/>
                <a:cs typeface="Arial"/>
              </a:rPr>
              <a:t>знать»,</a:t>
            </a:r>
            <a:r>
              <a:rPr sz="2500" i="1" spc="1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280" dirty="0">
                <a:solidFill>
                  <a:srgbClr val="385622"/>
                </a:solidFill>
                <a:latin typeface="Arial"/>
                <a:cs typeface="Arial"/>
              </a:rPr>
              <a:t>-</a:t>
            </a:r>
            <a:r>
              <a:rPr sz="250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утверждал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7367" y="3900934"/>
            <a:ext cx="8391525" cy="219900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40"/>
              </a:spcBef>
            </a:pP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ПРЕДЛОЖЕНИЕ</a:t>
            </a:r>
            <a:r>
              <a:rPr sz="24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6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КОСВЕННОЙ</a:t>
            </a:r>
            <a:r>
              <a:rPr sz="2400" spc="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РЕЧЬЮ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44000"/>
              </a:lnSpc>
              <a:spcBef>
                <a:spcPts val="20"/>
              </a:spcBef>
            </a:pP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считал,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надо </a:t>
            </a:r>
            <a:r>
              <a:rPr sz="2500" i="1" spc="90" dirty="0">
                <a:solidFill>
                  <a:srgbClr val="385622"/>
                </a:solidFill>
                <a:latin typeface="Arial"/>
                <a:cs typeface="Arial"/>
              </a:rPr>
              <a:t>хорошо</a:t>
            </a:r>
            <a:r>
              <a:rPr sz="2500" i="1" spc="26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знать</a:t>
            </a:r>
            <a:r>
              <a:rPr sz="2500" i="1" spc="26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родную</a:t>
            </a:r>
            <a:r>
              <a:rPr sz="2500" i="1" spc="26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страну,</a:t>
            </a:r>
            <a:r>
              <a:rPr sz="2500" i="1" spc="26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70" dirty="0">
                <a:solidFill>
                  <a:srgbClr val="385622"/>
                </a:solidFill>
                <a:latin typeface="Arial"/>
                <a:cs typeface="Arial"/>
              </a:rPr>
              <a:t>для</a:t>
            </a:r>
            <a:r>
              <a:rPr sz="2500" i="1" spc="26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того</a:t>
            </a:r>
            <a:r>
              <a:rPr sz="2500" i="1" spc="27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-50" dirty="0">
                <a:solidFill>
                  <a:srgbClr val="385622"/>
                </a:solidFill>
                <a:latin typeface="Arial"/>
                <a:cs typeface="Arial"/>
              </a:rPr>
              <a:t>чтобы </a:t>
            </a:r>
            <a:r>
              <a:rPr sz="2500" i="1" spc="-20" dirty="0">
                <a:solidFill>
                  <a:srgbClr val="385622"/>
                </a:solidFill>
                <a:latin typeface="Arial"/>
                <a:cs typeface="Arial"/>
              </a:rPr>
              <a:t>любить</a:t>
            </a:r>
            <a:r>
              <a:rPr sz="2500" i="1" spc="-1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-25" dirty="0">
                <a:solidFill>
                  <a:srgbClr val="385622"/>
                </a:solidFill>
                <a:latin typeface="Arial"/>
                <a:cs typeface="Arial"/>
              </a:rPr>
              <a:t>её.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4728" y="39730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83308" y="128473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участия в итоговом собеседование ученики 9-х классов подают в свою школу заявление не позднее, чем за 2 недели проведения </a:t>
            </a:r>
            <a:r>
              <a:rPr lang="ru-RU" dirty="0" err="1"/>
              <a:t>ИС.___________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381000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Порядок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проведения итогового </a:t>
            </a:r>
            <a:r>
              <a:rPr lang="ru-RU" sz="3600" spc="-10" dirty="0">
                <a:solidFill>
                  <a:srgbClr val="385622"/>
                </a:solidFill>
                <a:latin typeface="Microsoft Sans Serif"/>
                <a:ea typeface="+mj-ea"/>
                <a:cs typeface="Microsoft Sans Serif"/>
              </a:rPr>
              <a:t>собеседования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21452" y="1066800"/>
            <a:ext cx="439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подать заявление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514600"/>
            <a:ext cx="472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проходит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2895600"/>
            <a:ext cx="982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Вход в школу начинается с ______. При себе необходимо иметь паспорт.</a:t>
            </a:r>
          </a:p>
          <a:p>
            <a:r>
              <a:rPr lang="ru-RU" dirty="0"/>
              <a:t>Рекомендуем не опаздывать. Если участник опоздал, его допускают к итоговому собеседованию по решению руководителя школы или его заместителя.</a:t>
            </a:r>
          </a:p>
          <a:p>
            <a:r>
              <a:rPr lang="ru-RU" dirty="0"/>
              <a:t>Рекомендуем взять с собой:</a:t>
            </a:r>
          </a:p>
          <a:p>
            <a:r>
              <a:rPr lang="ru-RU" dirty="0"/>
              <a:t>паспорт;</a:t>
            </a:r>
          </a:p>
          <a:p>
            <a:r>
              <a:rPr lang="ru-RU" dirty="0"/>
              <a:t>ручку (</a:t>
            </a:r>
            <a:r>
              <a:rPr lang="ru-RU" dirty="0" err="1"/>
              <a:t>гелевую</a:t>
            </a:r>
            <a:r>
              <a:rPr lang="ru-RU" dirty="0"/>
              <a:t> или капиллярную с чернилами черного цвета);</a:t>
            </a:r>
          </a:p>
          <a:p>
            <a:r>
              <a:rPr lang="ru-RU" dirty="0"/>
              <a:t>лекарства и питание (при необходимости);</a:t>
            </a:r>
          </a:p>
          <a:p>
            <a:r>
              <a:rPr lang="ru-RU" dirty="0"/>
              <a:t>специальные технические средства для участников с ограниченными возможностями здоровья, детей-инвалидов, инвалидов (при необходимости).</a:t>
            </a:r>
          </a:p>
          <a:p>
            <a:r>
              <a:rPr lang="ru-RU" dirty="0"/>
              <a:t>Иные личные вещи участники оставляют в специально выделенном для хранения месте.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560" y="281686"/>
            <a:ext cx="6589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ВАРИАНТЫ</a:t>
            </a:r>
            <a:r>
              <a:rPr spc="-95" dirty="0"/>
              <a:t> </a:t>
            </a:r>
            <a:r>
              <a:rPr spc="-10" dirty="0"/>
              <a:t>ОФОРМЛЕНИЯ</a:t>
            </a:r>
            <a:r>
              <a:rPr spc="-120" dirty="0"/>
              <a:t> </a:t>
            </a:r>
            <a:r>
              <a:rPr spc="-10" dirty="0"/>
              <a:t>ЦИТАТЫ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1218057"/>
            <a:ext cx="8433435" cy="494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830"/>
              </a:lnSpc>
              <a:spcBef>
                <a:spcPts val="100"/>
              </a:spcBef>
            </a:pP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После</a:t>
            </a:r>
            <a:r>
              <a:rPr sz="24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окончания</a:t>
            </a:r>
            <a:r>
              <a:rPr sz="24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войны,</a:t>
            </a:r>
            <a:r>
              <a:rPr sz="24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1945</a:t>
            </a:r>
            <a:r>
              <a:rPr sz="24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году,</a:t>
            </a:r>
            <a:r>
              <a:rPr sz="24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газета</a:t>
            </a:r>
            <a:endParaRPr sz="24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96000"/>
              </a:lnSpc>
              <a:spcBef>
                <a:spcPts val="70"/>
              </a:spcBef>
            </a:pP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«Правда»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писала: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«Это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20" dirty="0">
                <a:solidFill>
                  <a:srgbClr val="385622"/>
                </a:solidFill>
                <a:latin typeface="Arial"/>
                <a:cs typeface="Arial"/>
              </a:rPr>
              <a:t>поколение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годы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25" dirty="0">
                <a:solidFill>
                  <a:srgbClr val="385622"/>
                </a:solidFill>
                <a:latin typeface="Arial"/>
                <a:cs typeface="Arial"/>
              </a:rPr>
              <a:t>войны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выдвинуло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40" dirty="0">
                <a:solidFill>
                  <a:srgbClr val="385622"/>
                </a:solidFill>
                <a:latin typeface="Arial"/>
                <a:cs typeface="Arial"/>
              </a:rPr>
              <a:t>из</a:t>
            </a:r>
            <a:r>
              <a:rPr sz="2500" i="1" spc="95" dirty="0">
                <a:solidFill>
                  <a:srgbClr val="385622"/>
                </a:solidFill>
                <a:latin typeface="Arial"/>
                <a:cs typeface="Arial"/>
              </a:rPr>
              <a:t> своей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среды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подлинных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рыцарей</a:t>
            </a:r>
            <a:r>
              <a:rPr sz="2500" i="1" spc="8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50" dirty="0">
                <a:solidFill>
                  <a:srgbClr val="385622"/>
                </a:solidFill>
                <a:latin typeface="Arial"/>
                <a:cs typeface="Arial"/>
              </a:rPr>
              <a:t>без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страха</a:t>
            </a:r>
            <a:r>
              <a:rPr sz="2500" i="1" spc="1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10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2500" i="1" spc="204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упрёка,</a:t>
            </a:r>
            <a:r>
              <a:rPr sz="2500" i="1" spc="1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героев,</a:t>
            </a:r>
            <a:r>
              <a:rPr sz="2500" i="1" spc="19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богатырей</a:t>
            </a:r>
            <a:r>
              <a:rPr sz="2500" i="1" spc="1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75" dirty="0">
                <a:solidFill>
                  <a:srgbClr val="385622"/>
                </a:solidFill>
                <a:latin typeface="Arial"/>
                <a:cs typeface="Arial"/>
              </a:rPr>
              <a:t>духа,</a:t>
            </a:r>
            <a:r>
              <a:rPr sz="2500" i="1" spc="18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таких</a:t>
            </a:r>
            <a:r>
              <a:rPr sz="2500" i="1" spc="1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60" dirty="0">
                <a:solidFill>
                  <a:srgbClr val="385622"/>
                </a:solidFill>
                <a:latin typeface="Arial"/>
                <a:cs typeface="Arial"/>
              </a:rPr>
              <a:t>как </a:t>
            </a:r>
            <a:r>
              <a:rPr sz="2500" i="1" spc="95" dirty="0">
                <a:solidFill>
                  <a:srgbClr val="385622"/>
                </a:solidFill>
                <a:latin typeface="Arial"/>
                <a:cs typeface="Arial"/>
              </a:rPr>
              <a:t>Николай</a:t>
            </a:r>
            <a:r>
              <a:rPr sz="2500" i="1" spc="5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Гастелло»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2500">
              <a:latin typeface="Arial"/>
              <a:cs typeface="Arial"/>
            </a:endParaRPr>
          </a:p>
          <a:p>
            <a:pPr marL="50800" marR="6350" algn="just">
              <a:lnSpc>
                <a:spcPct val="100000"/>
              </a:lnSpc>
              <a:spcBef>
                <a:spcPts val="5"/>
              </a:spcBef>
            </a:pP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1945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году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газете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«Правда»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была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напечатана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статья,</a:t>
            </a:r>
            <a:r>
              <a:rPr sz="24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которой</a:t>
            </a:r>
            <a:r>
              <a:rPr sz="24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говорилось,</a:t>
            </a:r>
            <a:r>
              <a:rPr sz="24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400" spc="3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молодое</a:t>
            </a:r>
            <a:endParaRPr sz="2400">
              <a:latin typeface="Microsoft Sans Serif"/>
              <a:cs typeface="Microsoft Sans Serif"/>
            </a:endParaRPr>
          </a:p>
          <a:p>
            <a:pPr marL="50800" marR="5080" algn="just">
              <a:lnSpc>
                <a:spcPct val="96000"/>
              </a:lnSpc>
              <a:spcBef>
                <a:spcPts val="20"/>
              </a:spcBef>
            </a:pP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«поколение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25" dirty="0">
                <a:solidFill>
                  <a:srgbClr val="385622"/>
                </a:solidFill>
                <a:latin typeface="Arial"/>
                <a:cs typeface="Arial"/>
              </a:rPr>
              <a:t>годы</a:t>
            </a:r>
            <a:r>
              <a:rPr sz="2500" i="1" spc="2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войны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выдвинуло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из</a:t>
            </a:r>
            <a:r>
              <a:rPr sz="2500" i="1" spc="2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60" dirty="0">
                <a:solidFill>
                  <a:srgbClr val="385622"/>
                </a:solidFill>
                <a:latin typeface="Arial"/>
                <a:cs typeface="Arial"/>
              </a:rPr>
              <a:t>своей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среды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40" dirty="0">
                <a:solidFill>
                  <a:srgbClr val="385622"/>
                </a:solidFill>
                <a:latin typeface="Arial"/>
                <a:cs typeface="Arial"/>
              </a:rPr>
              <a:t>подлинных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рыцарей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75" dirty="0">
                <a:solidFill>
                  <a:srgbClr val="385622"/>
                </a:solidFill>
                <a:latin typeface="Arial"/>
                <a:cs typeface="Arial"/>
              </a:rPr>
              <a:t>без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страха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10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60" dirty="0">
                <a:solidFill>
                  <a:srgbClr val="385622"/>
                </a:solidFill>
                <a:latin typeface="Arial"/>
                <a:cs typeface="Arial"/>
              </a:rPr>
              <a:t>упрёка,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героев,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богатырей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spc="75" dirty="0">
                <a:solidFill>
                  <a:srgbClr val="385622"/>
                </a:solidFill>
                <a:latin typeface="Arial"/>
                <a:cs typeface="Arial"/>
              </a:rPr>
              <a:t>духа,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таких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spc="185" dirty="0">
                <a:solidFill>
                  <a:srgbClr val="385622"/>
                </a:solidFill>
                <a:latin typeface="Arial"/>
                <a:cs typeface="Arial"/>
              </a:rPr>
              <a:t>как</a:t>
            </a:r>
            <a:r>
              <a:rPr sz="2500" i="1" spc="295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spc="65" dirty="0">
                <a:solidFill>
                  <a:srgbClr val="385622"/>
                </a:solidFill>
                <a:latin typeface="Arial"/>
                <a:cs typeface="Arial"/>
              </a:rPr>
              <a:t>Николай 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Гастелло»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4728" y="39730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3308" y="128473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761" y="280161"/>
            <a:ext cx="4137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2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6283" y="760958"/>
            <a:ext cx="9190990" cy="597090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НЕОПРАВДАННО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ДЛИННЫЕ</a:t>
            </a: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ПАУЗЫ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РЕЧИ;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tabLst>
                <a:tab pos="2268220" algn="l"/>
                <a:tab pos="2632075" algn="l"/>
                <a:tab pos="5569585" algn="l"/>
                <a:tab pos="6685280" algn="l"/>
              </a:tabLst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ИСКАЖЕНИЯ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ПРОИЗНОШЕНИИ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385622"/>
                </a:solidFill>
                <a:latin typeface="Times New Roman"/>
                <a:cs typeface="Times New Roman"/>
              </a:rPr>
              <a:t>ИМЁН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СОБСТВЕННЫХ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ТЕРМИНОВ;</a:t>
            </a:r>
            <a:endParaRPr sz="2600">
              <a:latin typeface="Times New Roman"/>
              <a:cs typeface="Times New Roman"/>
            </a:endParaRPr>
          </a:p>
          <a:p>
            <a:pPr marL="12700" marR="2141855">
              <a:lnSpc>
                <a:spcPct val="150000"/>
              </a:lnSpc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ФАКТИЧЕСКИЕ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ПЕРЕСКАЗЕ; 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СЖАТЫЙ</a:t>
            </a:r>
            <a:r>
              <a:rPr sz="2600" spc="-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600" spc="-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ПОДРОБНОГО;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ПРОПУСКИ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ВАЖНЫХ</a:t>
            </a: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МИКРОТЕМ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ТЕКСТА;</a:t>
            </a:r>
            <a:endParaRPr sz="2600">
              <a:latin typeface="Times New Roman"/>
              <a:cs typeface="Times New Roman"/>
            </a:endParaRPr>
          </a:p>
          <a:p>
            <a:pPr marL="12700" marR="5715">
              <a:lnSpc>
                <a:spcPct val="150000"/>
              </a:lnSpc>
              <a:spcBef>
                <a:spcPts val="5"/>
              </a:spcBef>
              <a:tabLst>
                <a:tab pos="2100580" algn="l"/>
                <a:tab pos="3920490" algn="l"/>
                <a:tab pos="5967730" algn="l"/>
                <a:tab pos="8956675" algn="l"/>
              </a:tabLst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НЕУМЕНИЕ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ЛОГИЧНО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ВКЛЮЧАТЬ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ПЕРЕСКАЗ;</a:t>
            </a:r>
            <a:endParaRPr sz="2600">
              <a:latin typeface="Times New Roman"/>
              <a:cs typeface="Times New Roman"/>
            </a:endParaRPr>
          </a:p>
          <a:p>
            <a:pPr marL="12700" marR="135255">
              <a:lnSpc>
                <a:spcPts val="4680"/>
              </a:lnSpc>
              <a:spcBef>
                <a:spcPts val="215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НЕУМЕНИЕ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СПОСОБЫ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ЦИТИРОВАНИЯ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РЕЧИ.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0908" y="103479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9384" y="162458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7192" y="281330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4624" y="338327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2620" y="5731764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1764" y="397306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3100" y="459181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272922"/>
            <a:ext cx="6073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432685" y="585622"/>
            <a:ext cx="7430770" cy="202374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 indent="1235075">
              <a:lnSpc>
                <a:spcPct val="100000"/>
              </a:lnSpc>
              <a:spcBef>
                <a:spcPts val="1245"/>
              </a:spcBef>
            </a:pP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ЭКЗАМЕНАТОРУ-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СОБЕСЕДНИКУ?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150"/>
              </a:spcBef>
            </a:pP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ПОДГОТОВКИ</a:t>
            </a:r>
            <a:r>
              <a:rPr sz="2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ПЕРЕСКАЗУ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800" spc="1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УЧЕНИКОМ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НАХОДЯТСЯ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ТЕКСТ, </a:t>
            </a:r>
            <a:r>
              <a:rPr sz="28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r>
              <a:rPr sz="28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ПОЛЕ</a:t>
            </a:r>
            <a:r>
              <a:rPr sz="28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8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ЗАМЕТОК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78897" y="1304290"/>
            <a:ext cx="15043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ЗАПИСЬ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7820" y="2882899"/>
            <a:ext cx="91078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ЧТЕНИЯ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1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ЦИТАТА</a:t>
            </a:r>
            <a:r>
              <a:rPr sz="28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С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ПОЛЕМ</a:t>
            </a:r>
            <a:r>
              <a:rPr sz="2800" spc="67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800" spc="67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ЗАПИСЕЙ</a:t>
            </a:r>
            <a:r>
              <a:rPr sz="2800" spc="68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ДОЛЖНЫ</a:t>
            </a:r>
            <a:r>
              <a:rPr sz="2800" spc="67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БЫТЬ 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20" dirty="0">
                <a:solidFill>
                  <a:srgbClr val="385622"/>
                </a:solidFill>
                <a:latin typeface="Times New Roman"/>
                <a:cs typeface="Times New Roman"/>
              </a:rPr>
              <a:t>Н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Д</a:t>
            </a:r>
            <a:r>
              <a:rPr sz="2800" b="1" spc="2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ВИ</a:t>
            </a:r>
            <a:r>
              <a:rPr sz="2800" b="1" spc="60" dirty="0">
                <a:solidFill>
                  <a:srgbClr val="385622"/>
                </a:solidFill>
                <a:latin typeface="Times New Roman"/>
                <a:cs typeface="Times New Roman"/>
              </a:rPr>
              <a:t>Д</a:t>
            </a:r>
            <a:r>
              <a:rPr sz="2800" b="1" spc="-495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b="1" spc="25" dirty="0">
                <a:solidFill>
                  <a:srgbClr val="385622"/>
                </a:solidFill>
                <a:latin typeface="Times New Roman"/>
                <a:cs typeface="Times New Roman"/>
              </a:rPr>
              <a:t>АЛ</a:t>
            </a:r>
            <a:r>
              <a:rPr sz="2800" b="1" spc="40" dirty="0">
                <a:solidFill>
                  <a:srgbClr val="385622"/>
                </a:solidFill>
                <a:latin typeface="Times New Roman"/>
                <a:cs typeface="Times New Roman"/>
              </a:rPr>
              <a:t>Ь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НЫМИ</a:t>
            </a:r>
            <a:r>
              <a:rPr sz="2800" b="1" spc="3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spc="3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КАЖДОГО</a:t>
            </a:r>
            <a:r>
              <a:rPr sz="2800" spc="3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РЕБЁНКА</a:t>
            </a:r>
            <a:r>
              <a:rPr sz="2800" spc="3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800" spc="-75" dirty="0">
                <a:solidFill>
                  <a:srgbClr val="385622"/>
                </a:solidFill>
                <a:latin typeface="Times New Roman"/>
                <a:cs typeface="Times New Roman"/>
              </a:rPr>
              <a:t>РАСПЕЧАТАННЫМИ</a:t>
            </a: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800" spc="-80" dirty="0">
                <a:solidFill>
                  <a:srgbClr val="385622"/>
                </a:solidFill>
                <a:latin typeface="Times New Roman"/>
                <a:cs typeface="Times New Roman"/>
              </a:rPr>
              <a:t> РАЗНЫХ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ЛИСТКАХ.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820" y="4892421"/>
            <a:ext cx="4963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45515" algn="l"/>
                <a:tab pos="2556510" algn="l"/>
                <a:tab pos="2591435" algn="l"/>
                <a:tab pos="3054985" algn="l"/>
                <a:tab pos="4693285" algn="l"/>
              </a:tabLst>
            </a:pP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 ЗАБИРАЕТСЯ,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4485" y="4892421"/>
            <a:ext cx="39839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95"/>
              </a:spcBef>
              <a:tabLst>
                <a:tab pos="1568450" algn="l"/>
                <a:tab pos="1807845" algn="l"/>
                <a:tab pos="2260600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УЧЕНИКА ЗАПИСИ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800" spc="-45" dirty="0">
                <a:solidFill>
                  <a:srgbClr val="385622"/>
                </a:solidFill>
                <a:latin typeface="Times New Roman"/>
                <a:cs typeface="Times New Roman"/>
              </a:rPr>
              <a:t>НАХОДЯТСЯ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7820" y="5746191"/>
            <a:ext cx="9051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99210" algn="l"/>
                <a:tab pos="2371725" algn="l"/>
                <a:tab pos="3978275" algn="l"/>
                <a:tab pos="5454015" algn="l"/>
                <a:tab pos="6825615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НИМ.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ПРАВО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ПРОЧИТАТЬ </a:t>
            </a:r>
            <a:r>
              <a:rPr sz="28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ЦИТАТУ</a:t>
            </a:r>
            <a:r>
              <a:rPr sz="28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ЛИСТА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360" rIns="0" bIns="0" rtlCol="0">
            <a:spAutoFit/>
          </a:bodyPr>
          <a:lstStyle/>
          <a:p>
            <a:pPr marL="1928495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  <a:p>
            <a:pPr marL="1905635">
              <a:lnSpc>
                <a:spcPct val="100000"/>
              </a:lnSpc>
              <a:spcBef>
                <a:spcPts val="10"/>
              </a:spcBef>
            </a:pPr>
            <a:r>
              <a:rPr spc="-50" dirty="0"/>
              <a:t>ЭКЗАМЕНАТОРУ-</a:t>
            </a:r>
            <a:r>
              <a:rPr spc="-10" dirty="0"/>
              <a:t>СОБЕСЕДНИКУ?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7820" y="1609090"/>
            <a:ext cx="90487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741930" algn="l"/>
                <a:tab pos="6496050" algn="l"/>
                <a:tab pos="8523605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ОБЯЗАТЕЛЬНА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ЭМОЦИОНАЛЬНАЯ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РЕАКЦИЯ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</a:t>
            </a:r>
            <a:r>
              <a:rPr sz="2800" spc="-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</a:t>
            </a:r>
            <a:r>
              <a:rPr sz="2800" spc="-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7820" y="2882011"/>
            <a:ext cx="3930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04950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ПОСЛЕ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ЗАВЕРШЕНИЯ СОБЕСЕДОВАНИЯ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0980" y="2882011"/>
            <a:ext cx="50831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95"/>
              </a:spcBef>
              <a:tabLst>
                <a:tab pos="2347595" algn="l"/>
                <a:tab pos="2885440" algn="l"/>
                <a:tab pos="3522979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ТРЕБУЕТСЯ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		</a:t>
            </a:r>
            <a:r>
              <a:rPr sz="2800" b="1" spc="-100" dirty="0">
                <a:solidFill>
                  <a:srgbClr val="385622"/>
                </a:solidFill>
                <a:latin typeface="Times New Roman"/>
                <a:cs typeface="Times New Roman"/>
              </a:rPr>
              <a:t>ЗАБРАТЬ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820" y="3735704"/>
            <a:ext cx="667765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8435">
              <a:lnSpc>
                <a:spcPct val="100000"/>
              </a:lnSpc>
              <a:spcBef>
                <a:spcPts val="95"/>
              </a:spcBef>
              <a:tabLst>
                <a:tab pos="2760345" algn="l"/>
                <a:tab pos="5770880" algn="l"/>
              </a:tabLst>
            </a:pP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МАТЕРИАЛЫ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НЕОБХОДИМЫЕ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ДЛЯ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2.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51455" algn="l"/>
                <a:tab pos="3815079" algn="l"/>
                <a:tab pos="5865495" algn="l"/>
                <a:tab pos="6407785" algn="l"/>
              </a:tabLst>
            </a:pP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ОБЪЯСНИТЬ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17838" y="3735704"/>
            <a:ext cx="25393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  <a:tabLst>
                <a:tab pos="832485" algn="l"/>
              </a:tabLst>
            </a:pP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СВЯЗАНЫ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7820" y="5016246"/>
            <a:ext cx="927798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ТЕМАТИЧЕСКИ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ИМЕЮТ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ОТНОШЕНИЯ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ТЕКСТУ,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2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КОТОРЫМ</a:t>
            </a:r>
            <a:r>
              <a:rPr sz="2800" spc="2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РАБОТАЛ</a:t>
            </a:r>
            <a:r>
              <a:rPr sz="2800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</a:t>
            </a:r>
            <a:r>
              <a:rPr sz="2800" spc="3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ЗАДАНИЙ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8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2.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0635" y="134823"/>
            <a:ext cx="4732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 </a:t>
            </a:r>
            <a:r>
              <a:rPr spc="-20" dirty="0"/>
              <a:t>ОЦЕНИВАНИЯ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548" y="637031"/>
            <a:ext cx="8496300" cy="48329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60777" y="5605983"/>
            <a:ext cx="944054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500" b="1" i="1" spc="3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связи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часто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возникающими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техническими</a:t>
            </a:r>
            <a:r>
              <a:rPr sz="1500" b="1" i="1" spc="33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трудностями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снято</a:t>
            </a:r>
            <a:r>
              <a:rPr sz="1500" b="1" i="1" spc="3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примечание</a:t>
            </a:r>
            <a:r>
              <a:rPr sz="1500" b="1" i="1" spc="34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при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оценивании</a:t>
            </a:r>
            <a:r>
              <a:rPr sz="1500" b="1" i="1" spc="2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подробного</a:t>
            </a:r>
            <a:r>
              <a:rPr sz="1500" b="1" i="1" spc="2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пересказа</a:t>
            </a:r>
            <a:r>
              <a:rPr sz="1500" b="1" i="1" spc="2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с</a:t>
            </a:r>
            <a:r>
              <a:rPr sz="1500" b="1" i="1" spc="2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включением</a:t>
            </a:r>
            <a:r>
              <a:rPr sz="1500" b="1" i="1" spc="2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приведённого</a:t>
            </a:r>
            <a:r>
              <a:rPr sz="15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высказывания:</a:t>
            </a:r>
            <a:r>
              <a:rPr sz="1500" b="1" i="1" spc="2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«Если</a:t>
            </a:r>
            <a:r>
              <a:rPr sz="15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40" dirty="0">
                <a:solidFill>
                  <a:srgbClr val="385622"/>
                </a:solidFill>
                <a:latin typeface="Trebuchet MS"/>
                <a:cs typeface="Trebuchet MS"/>
              </a:rPr>
              <a:t>участник </a:t>
            </a:r>
            <a:r>
              <a:rPr sz="15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итогового</a:t>
            </a:r>
            <a:r>
              <a:rPr sz="1500" b="1" i="1" spc="4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собеседования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пересказал</a:t>
            </a:r>
            <a:r>
              <a:rPr sz="1500" b="1" i="1" spc="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текст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не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подробно,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а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СЖАТО,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то</a:t>
            </a:r>
            <a:r>
              <a:rPr sz="1500" b="1" i="1" spc="49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общее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количество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баллов,</a:t>
            </a:r>
            <a:r>
              <a:rPr sz="1500" b="1" i="1" spc="4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которое</a:t>
            </a:r>
            <a:r>
              <a:rPr sz="1500" b="1" i="1" spc="434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получил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участник</a:t>
            </a:r>
            <a:r>
              <a:rPr sz="1500" b="1" i="1" spc="4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итогового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собеседования</a:t>
            </a:r>
            <a:r>
              <a:rPr sz="1500" b="1" i="1" spc="434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критериям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П1–П4,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УМЕНЬШАЕТСЯ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НА</a:t>
            </a:r>
            <a:r>
              <a:rPr sz="1500" b="1" i="1" spc="1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-210" dirty="0">
                <a:solidFill>
                  <a:srgbClr val="385622"/>
                </a:solidFill>
                <a:latin typeface="Trebuchet MS"/>
                <a:cs typeface="Trebuchet MS"/>
              </a:rPr>
              <a:t>1</a:t>
            </a:r>
            <a:r>
              <a:rPr sz="1500" b="1" i="1" spc="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БАЛЛ».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5581" y="5317997"/>
            <a:ext cx="2476500" cy="117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Courier New"/>
                <a:cs typeface="Courier New"/>
              </a:rPr>
              <a:t>РЕЧЕВОЕ</a:t>
            </a:r>
            <a:r>
              <a:rPr sz="1600" b="1" i="1" spc="-425" dirty="0">
                <a:solidFill>
                  <a:srgbClr val="385622"/>
                </a:solidFill>
                <a:latin typeface="Courier New"/>
                <a:cs typeface="Courier New"/>
              </a:rPr>
              <a:t> </a:t>
            </a:r>
            <a:r>
              <a:rPr sz="1600" b="1" i="1" spc="145" dirty="0">
                <a:solidFill>
                  <a:srgbClr val="385622"/>
                </a:solidFill>
                <a:latin typeface="Courier New"/>
                <a:cs typeface="Courier New"/>
              </a:rPr>
              <a:t>ОФОРМЛЕНИЕ</a:t>
            </a:r>
            <a:endParaRPr sz="1600">
              <a:latin typeface="Courier New"/>
              <a:cs typeface="Courier New"/>
            </a:endParaRPr>
          </a:p>
          <a:p>
            <a:pPr algn="ctr">
              <a:lnSpc>
                <a:spcPts val="1889"/>
              </a:lnSpc>
            </a:pPr>
            <a:r>
              <a:rPr sz="1600" b="1" i="1" spc="45" dirty="0">
                <a:solidFill>
                  <a:srgbClr val="385622"/>
                </a:solidFill>
                <a:latin typeface="Courier New"/>
                <a:cs typeface="Courier New"/>
              </a:rPr>
              <a:t>ОТВЕТОВ</a:t>
            </a:r>
            <a:r>
              <a:rPr sz="1600" b="1" i="1" spc="-605" dirty="0">
                <a:solidFill>
                  <a:srgbClr val="385622"/>
                </a:solidFill>
                <a:latin typeface="Courier New"/>
                <a:cs typeface="Courier New"/>
              </a:rPr>
              <a:t> </a:t>
            </a:r>
            <a:r>
              <a:rPr sz="1600" b="1" i="1" spc="135" dirty="0">
                <a:solidFill>
                  <a:srgbClr val="385622"/>
                </a:solidFill>
                <a:latin typeface="Courier New"/>
                <a:cs typeface="Courier New"/>
              </a:rPr>
              <a:t>ПО</a:t>
            </a:r>
            <a:r>
              <a:rPr sz="1600" b="1" i="1" spc="-605" dirty="0">
                <a:solidFill>
                  <a:srgbClr val="385622"/>
                </a:solidFill>
                <a:latin typeface="Courier New"/>
                <a:cs typeface="Courier New"/>
              </a:rPr>
              <a:t> </a:t>
            </a:r>
            <a:r>
              <a:rPr sz="1600" b="1" i="1" spc="155" dirty="0">
                <a:solidFill>
                  <a:srgbClr val="385622"/>
                </a:solidFill>
                <a:latin typeface="Courier New"/>
                <a:cs typeface="Courier New"/>
              </a:rPr>
              <a:t>ЗАДАНИЯМ</a:t>
            </a:r>
            <a:endParaRPr sz="1600">
              <a:latin typeface="Courier New"/>
              <a:cs typeface="Courier New"/>
            </a:endParaRPr>
          </a:p>
          <a:p>
            <a:pPr algn="ctr">
              <a:lnSpc>
                <a:spcPts val="1889"/>
              </a:lnSpc>
            </a:pPr>
            <a:r>
              <a:rPr sz="16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75" dirty="0">
                <a:solidFill>
                  <a:srgbClr val="385622"/>
                </a:solidFill>
                <a:latin typeface="Trebuchet MS"/>
                <a:cs typeface="Trebuchet MS"/>
              </a:rPr>
              <a:t>1-</a:t>
            </a:r>
            <a:r>
              <a:rPr sz="1600" b="1" i="1" spc="30" dirty="0">
                <a:solidFill>
                  <a:srgbClr val="385622"/>
                </a:solidFill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РЕЗУЛЬТАТЫ</a:t>
            </a:r>
            <a:r>
              <a:rPr sz="1600" b="1" i="1" spc="-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ЭКЗАМЕНА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43197" y="137687"/>
            <a:ext cx="6833870" cy="6626859"/>
            <a:chOff x="2443197" y="137687"/>
            <a:chExt cx="6833870" cy="6626859"/>
          </a:xfrm>
        </p:grpSpPr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3197" y="137687"/>
              <a:ext cx="5347315" cy="66268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99070" y="1448053"/>
              <a:ext cx="1477645" cy="5168900"/>
            </a:xfrm>
            <a:custGeom>
              <a:avLst/>
              <a:gdLst/>
              <a:ahLst/>
              <a:cxnLst/>
              <a:rect l="l" t="t" r="r" b="b"/>
              <a:pathLst>
                <a:path w="1477645" h="5168900">
                  <a:moveTo>
                    <a:pt x="1407541" y="28448"/>
                  </a:moveTo>
                  <a:lnTo>
                    <a:pt x="1402715" y="0"/>
                  </a:lnTo>
                  <a:lnTo>
                    <a:pt x="83210" y="223901"/>
                  </a:lnTo>
                  <a:lnTo>
                    <a:pt x="78359" y="195453"/>
                  </a:lnTo>
                  <a:lnTo>
                    <a:pt x="0" y="252730"/>
                  </a:lnTo>
                  <a:lnTo>
                    <a:pt x="92964" y="281051"/>
                  </a:lnTo>
                  <a:lnTo>
                    <a:pt x="88493" y="254889"/>
                  </a:lnTo>
                  <a:lnTo>
                    <a:pt x="88074" y="252463"/>
                  </a:lnTo>
                  <a:lnTo>
                    <a:pt x="1407541" y="28448"/>
                  </a:lnTo>
                  <a:close/>
                </a:path>
                <a:path w="1477645" h="5168900">
                  <a:moveTo>
                    <a:pt x="1415161" y="785876"/>
                  </a:moveTo>
                  <a:lnTo>
                    <a:pt x="1410335" y="757428"/>
                  </a:lnTo>
                  <a:lnTo>
                    <a:pt x="90830" y="981329"/>
                  </a:lnTo>
                  <a:lnTo>
                    <a:pt x="85979" y="952881"/>
                  </a:lnTo>
                  <a:lnTo>
                    <a:pt x="7620" y="1010158"/>
                  </a:lnTo>
                  <a:lnTo>
                    <a:pt x="100584" y="1038479"/>
                  </a:lnTo>
                  <a:lnTo>
                    <a:pt x="96113" y="1012317"/>
                  </a:lnTo>
                  <a:lnTo>
                    <a:pt x="95694" y="1009891"/>
                  </a:lnTo>
                  <a:lnTo>
                    <a:pt x="1415161" y="785876"/>
                  </a:lnTo>
                  <a:close/>
                </a:path>
                <a:path w="1477645" h="5168900">
                  <a:moveTo>
                    <a:pt x="1418209" y="4915967"/>
                  </a:moveTo>
                  <a:lnTo>
                    <a:pt x="1413383" y="4887417"/>
                  </a:lnTo>
                  <a:lnTo>
                    <a:pt x="93891" y="5111432"/>
                  </a:lnTo>
                  <a:lnTo>
                    <a:pt x="89027" y="5082870"/>
                  </a:lnTo>
                  <a:lnTo>
                    <a:pt x="10668" y="5140223"/>
                  </a:lnTo>
                  <a:lnTo>
                    <a:pt x="103632" y="5168506"/>
                  </a:lnTo>
                  <a:lnTo>
                    <a:pt x="99174" y="5142382"/>
                  </a:lnTo>
                  <a:lnTo>
                    <a:pt x="98755" y="5139956"/>
                  </a:lnTo>
                  <a:lnTo>
                    <a:pt x="1418209" y="4915967"/>
                  </a:lnTo>
                  <a:close/>
                </a:path>
                <a:path w="1477645" h="5168900">
                  <a:moveTo>
                    <a:pt x="1437386" y="2794635"/>
                  </a:moveTo>
                  <a:lnTo>
                    <a:pt x="1433449" y="2765933"/>
                  </a:lnTo>
                  <a:lnTo>
                    <a:pt x="154178" y="2941637"/>
                  </a:lnTo>
                  <a:lnTo>
                    <a:pt x="150241" y="2912872"/>
                  </a:lnTo>
                  <a:lnTo>
                    <a:pt x="70104" y="2967736"/>
                  </a:lnTo>
                  <a:lnTo>
                    <a:pt x="162052" y="2998978"/>
                  </a:lnTo>
                  <a:lnTo>
                    <a:pt x="158369" y="2972181"/>
                  </a:lnTo>
                  <a:lnTo>
                    <a:pt x="158102" y="2970225"/>
                  </a:lnTo>
                  <a:lnTo>
                    <a:pt x="1437386" y="2794635"/>
                  </a:lnTo>
                  <a:close/>
                </a:path>
                <a:path w="1477645" h="5168900">
                  <a:moveTo>
                    <a:pt x="1438021" y="1970024"/>
                  </a:moveTo>
                  <a:lnTo>
                    <a:pt x="1433195" y="1941576"/>
                  </a:lnTo>
                  <a:lnTo>
                    <a:pt x="113690" y="2165477"/>
                  </a:lnTo>
                  <a:lnTo>
                    <a:pt x="108839" y="2137041"/>
                  </a:lnTo>
                  <a:lnTo>
                    <a:pt x="30480" y="2194306"/>
                  </a:lnTo>
                  <a:lnTo>
                    <a:pt x="123444" y="2222627"/>
                  </a:lnTo>
                  <a:lnTo>
                    <a:pt x="118973" y="2196465"/>
                  </a:lnTo>
                  <a:lnTo>
                    <a:pt x="118554" y="2194039"/>
                  </a:lnTo>
                  <a:lnTo>
                    <a:pt x="1438021" y="1970024"/>
                  </a:lnTo>
                  <a:close/>
                </a:path>
                <a:path w="1477645" h="5168900">
                  <a:moveTo>
                    <a:pt x="1477645" y="4024376"/>
                  </a:moveTo>
                  <a:lnTo>
                    <a:pt x="1472819" y="3995928"/>
                  </a:lnTo>
                  <a:lnTo>
                    <a:pt x="153327" y="4219892"/>
                  </a:lnTo>
                  <a:lnTo>
                    <a:pt x="148463" y="4191330"/>
                  </a:lnTo>
                  <a:lnTo>
                    <a:pt x="70104" y="4248683"/>
                  </a:lnTo>
                  <a:lnTo>
                    <a:pt x="163068" y="4276966"/>
                  </a:lnTo>
                  <a:lnTo>
                    <a:pt x="158610" y="4250842"/>
                  </a:lnTo>
                  <a:lnTo>
                    <a:pt x="158191" y="4248416"/>
                  </a:lnTo>
                  <a:lnTo>
                    <a:pt x="1477645" y="4024376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244330" y="464947"/>
            <a:ext cx="2548255" cy="2122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4860" marR="5080" indent="-662940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ДАННЫЕ</a:t>
            </a:r>
            <a:r>
              <a:rPr sz="1600" b="1" i="1" spc="1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ОБ</a:t>
            </a:r>
            <a:r>
              <a:rPr sz="1600" b="1" i="1" spc="-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УЧАСТНИКЕ ЭКЗАМЕНА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600">
              <a:latin typeface="Trebuchet MS"/>
              <a:cs typeface="Trebuchet MS"/>
            </a:endParaRPr>
          </a:p>
          <a:p>
            <a:pPr marL="273050" marR="319405" indent="-260985">
              <a:lnSpc>
                <a:spcPts val="186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600">
              <a:latin typeface="Trebuchet MS"/>
              <a:cs typeface="Trebuchet MS"/>
            </a:endParaRPr>
          </a:p>
          <a:p>
            <a:pPr marL="260985" marR="319405" indent="-248920">
              <a:lnSpc>
                <a:spcPts val="1860"/>
              </a:lnSpc>
              <a:spcBef>
                <a:spcPts val="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2915" y="3227069"/>
            <a:ext cx="2233930" cy="13696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2255" marR="5080" indent="-250190">
              <a:lnSpc>
                <a:spcPts val="1860"/>
              </a:lnSpc>
              <a:spcBef>
                <a:spcPts val="204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600">
              <a:latin typeface="Trebuchet MS"/>
              <a:cs typeface="Trebuchet MS"/>
            </a:endParaRPr>
          </a:p>
          <a:p>
            <a:pPr marL="253365" marR="5080" indent="-241300">
              <a:lnSpc>
                <a:spcPts val="186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49361" y="562609"/>
            <a:ext cx="1407795" cy="281305"/>
          </a:xfrm>
          <a:custGeom>
            <a:avLst/>
            <a:gdLst/>
            <a:ahLst/>
            <a:cxnLst/>
            <a:rect l="l" t="t" r="r" b="b"/>
            <a:pathLst>
              <a:path w="1407795" h="281305">
                <a:moveTo>
                  <a:pt x="78359" y="195452"/>
                </a:moveTo>
                <a:lnTo>
                  <a:pt x="0" y="252729"/>
                </a:lnTo>
                <a:lnTo>
                  <a:pt x="92964" y="281050"/>
                </a:lnTo>
                <a:lnTo>
                  <a:pt x="88500" y="254888"/>
                </a:lnTo>
                <a:lnTo>
                  <a:pt x="73787" y="254888"/>
                </a:lnTo>
                <a:lnTo>
                  <a:pt x="68961" y="226313"/>
                </a:lnTo>
                <a:lnTo>
                  <a:pt x="83212" y="223895"/>
                </a:lnTo>
                <a:lnTo>
                  <a:pt x="78359" y="195452"/>
                </a:lnTo>
                <a:close/>
              </a:path>
              <a:path w="1407795" h="281305">
                <a:moveTo>
                  <a:pt x="83212" y="223895"/>
                </a:moveTo>
                <a:lnTo>
                  <a:pt x="68961" y="226313"/>
                </a:lnTo>
                <a:lnTo>
                  <a:pt x="73787" y="254888"/>
                </a:lnTo>
                <a:lnTo>
                  <a:pt x="88085" y="252461"/>
                </a:lnTo>
                <a:lnTo>
                  <a:pt x="83212" y="223895"/>
                </a:lnTo>
                <a:close/>
              </a:path>
              <a:path w="1407795" h="281305">
                <a:moveTo>
                  <a:pt x="88085" y="252461"/>
                </a:moveTo>
                <a:lnTo>
                  <a:pt x="73787" y="254888"/>
                </a:lnTo>
                <a:lnTo>
                  <a:pt x="88500" y="254888"/>
                </a:lnTo>
                <a:lnTo>
                  <a:pt x="88085" y="252461"/>
                </a:lnTo>
                <a:close/>
              </a:path>
              <a:path w="1407795" h="281305">
                <a:moveTo>
                  <a:pt x="1402715" y="0"/>
                </a:moveTo>
                <a:lnTo>
                  <a:pt x="83212" y="223895"/>
                </a:lnTo>
                <a:lnTo>
                  <a:pt x="88085" y="252461"/>
                </a:lnTo>
                <a:lnTo>
                  <a:pt x="1407541" y="28448"/>
                </a:lnTo>
                <a:lnTo>
                  <a:pt x="1402715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599" y="179405"/>
            <a:ext cx="7918317" cy="64991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29647" y="303021"/>
            <a:ext cx="2279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87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КРИТЕРИИ </a:t>
            </a:r>
            <a:r>
              <a:rPr sz="2400" spc="-20" dirty="0"/>
              <a:t>ОЦЕНИВАНИЯ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9605518" y="1147953"/>
            <a:ext cx="234823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445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Грамотность</a:t>
            </a:r>
            <a:r>
              <a:rPr sz="1600" b="1" i="1" spc="24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оценивается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целом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заданиям</a:t>
            </a:r>
            <a:r>
              <a:rPr sz="16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1–4.</a:t>
            </a:r>
            <a:endParaRPr sz="1600">
              <a:latin typeface="Trebuchet MS"/>
              <a:cs typeface="Trebuchet MS"/>
            </a:endParaRPr>
          </a:p>
          <a:p>
            <a:pPr marL="66040" marR="60960" algn="ctr">
              <a:lnSpc>
                <a:spcPct val="10000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При</a:t>
            </a:r>
            <a:r>
              <a:rPr sz="1600" b="1" i="1" spc="-8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этом</a:t>
            </a:r>
            <a:r>
              <a:rPr sz="1600" b="1" i="1" spc="-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9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качестве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единых</a:t>
            </a:r>
            <a:r>
              <a:rPr sz="16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критериев представлены следующие:</a:t>
            </a:r>
            <a:endParaRPr sz="16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орфоэпических</a:t>
            </a:r>
            <a:r>
              <a:rPr sz="1600" b="1" i="1" spc="1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6700" marR="261620" indent="190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35" dirty="0">
                <a:solidFill>
                  <a:srgbClr val="385622"/>
                </a:solidFill>
                <a:latin typeface="Trebuchet MS"/>
                <a:cs typeface="Trebuchet MS"/>
              </a:rPr>
              <a:t>грамматических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034" marR="19685" algn="ctr">
              <a:lnSpc>
                <a:spcPct val="100000"/>
              </a:lnSpc>
              <a:spcBef>
                <a:spcPts val="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</a:t>
            </a:r>
            <a:r>
              <a:rPr sz="16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речевых норм»,</a:t>
            </a:r>
            <a:endParaRPr sz="1600">
              <a:latin typeface="Trebuchet MS"/>
              <a:cs typeface="Trebuchet MS"/>
            </a:endParaRPr>
          </a:p>
          <a:p>
            <a:pPr marL="205740" marR="200025" algn="ctr">
              <a:lnSpc>
                <a:spcPct val="100000"/>
              </a:lnSpc>
            </a:pP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«Богатство</a:t>
            </a:r>
            <a:r>
              <a:rPr sz="1600" b="1" i="1" spc="1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речи»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(ранее</a:t>
            </a:r>
            <a:r>
              <a:rPr sz="16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endParaRPr sz="1600">
              <a:latin typeface="Trebuchet MS"/>
              <a:cs typeface="Trebuchet MS"/>
            </a:endParaRPr>
          </a:p>
          <a:p>
            <a:pPr marL="410209" marR="40322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«Речевое оформление»),</a:t>
            </a:r>
            <a:endParaRPr sz="1600">
              <a:latin typeface="Trebuchet MS"/>
              <a:cs typeface="Trebuchet MS"/>
            </a:endParaRPr>
          </a:p>
          <a:p>
            <a:pPr marL="231775" marR="226695" indent="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фактологической точности»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1190" y="312165"/>
            <a:ext cx="581088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К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ТИПИЧНЫМ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10" dirty="0"/>
              <a:t>ФАКТИЧЕСКИМ</a:t>
            </a:r>
            <a:r>
              <a:rPr sz="3200" spc="-125" dirty="0"/>
              <a:t> </a:t>
            </a:r>
            <a:r>
              <a:rPr sz="3200" spc="-10" dirty="0"/>
              <a:t>ОШИБКАМ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13889" y="1287907"/>
            <a:ext cx="9865360" cy="3834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3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3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3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ОТНЕСТИ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76898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НАЗЫВАНИИ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ФАКТОВ</a:t>
            </a:r>
            <a:r>
              <a:rPr sz="2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ЖИЗНИ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ГЕРОЯ</a:t>
            </a:r>
            <a:endParaRPr sz="2200">
              <a:latin typeface="Times New Roman"/>
              <a:cs typeface="Times New Roman"/>
            </a:endParaRPr>
          </a:p>
          <a:p>
            <a:pPr marL="768985" marR="368300">
              <a:lnSpc>
                <a:spcPct val="250000"/>
              </a:lnSpc>
            </a:pP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ИСКАЖЕНИЕ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ГЕОГРАФИЧЕСКИХ</a:t>
            </a:r>
            <a:r>
              <a:rPr sz="22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НАЗВАНИЙ,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ИМЕН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ФАМИЛИЙ НЕТОЧНОСТЬ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УКАЗАНИИ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АВТОРА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2200">
              <a:latin typeface="Times New Roman"/>
              <a:cs typeface="Times New Roman"/>
            </a:endParaRPr>
          </a:p>
          <a:p>
            <a:pPr marL="768985">
              <a:lnSpc>
                <a:spcPct val="100000"/>
              </a:lnSpc>
              <a:spcBef>
                <a:spcPts val="5"/>
              </a:spcBef>
            </a:pP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НЕПРАВИЛЬНОЕ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ТОЛКОВАНИЕ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ИСХОДНОГО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6836" y="389381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408" y="309829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6168" y="233933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5124" y="476707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517" y="312165"/>
            <a:ext cx="66719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К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ТИПИЧНЫМ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45" dirty="0"/>
              <a:t>ГРАММАТИЧЕСКИМ</a:t>
            </a:r>
            <a:r>
              <a:rPr sz="3200" spc="-125" dirty="0"/>
              <a:t> </a:t>
            </a:r>
            <a:r>
              <a:rPr sz="3200" spc="-10" dirty="0"/>
              <a:t>ОШИБКАМ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13889" y="1287907"/>
            <a:ext cx="9865360" cy="4730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3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3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3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ОТНЕСТИ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3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НАРУШЕНИЯ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ПОСТРОЕНИИ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СЛОЖНОГО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ПРЕДЛОЖЕНИЯ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НАРУШЕНИЯ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ПОСТРОЕНИИ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ПРЕДЛОЖЕНИЯ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ПРИЧАСТНЫМ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ДЕЕПРИЧАСТНЫМ</a:t>
            </a:r>
            <a:r>
              <a:rPr sz="22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ОБОРОТАМИ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НАРУШЕНИЕ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ПОРЯДКА</a:t>
            </a:r>
            <a:r>
              <a:rPr sz="22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ОБРАЗОВАНИЕ</a:t>
            </a:r>
            <a:r>
              <a:rPr sz="2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ГРАММАТИЧЕСКОЙ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ФОРМЫ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СЛОВА,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т.ч.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предложной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беспредложной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формы</a:t>
            </a:r>
            <a:r>
              <a:rPr sz="22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существительного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6836" y="430225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408" y="299465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6168" y="233933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836" y="499567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9266" y="312165"/>
            <a:ext cx="45942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К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ТИПИЧНЫМ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/>
              <a:t>РЕЧЕВЫМ</a:t>
            </a:r>
            <a:r>
              <a:rPr sz="3200" spc="-30" dirty="0"/>
              <a:t> </a:t>
            </a:r>
            <a:r>
              <a:rPr sz="3200" spc="-10" dirty="0"/>
              <a:t>ОШИБКАМ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13889" y="1287907"/>
            <a:ext cx="9862185" cy="422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3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3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3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ОТНЕСТИ</a:t>
            </a:r>
            <a:endParaRPr sz="3200">
              <a:latin typeface="Times New Roman"/>
              <a:cs typeface="Times New Roman"/>
            </a:endParaRPr>
          </a:p>
          <a:p>
            <a:pPr marL="832485" marR="1165860">
              <a:lnSpc>
                <a:spcPct val="200000"/>
              </a:lnSpc>
              <a:spcBef>
                <a:spcPts val="2815"/>
              </a:spcBef>
            </a:pP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НЕПРАВИЛЬНЫЙ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ВЫБОР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ЛЕКСИЧЕСКОЙ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ЕДИНИЦЫ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ИЗ-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ЗА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НЕЗНАНИЯ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ЛЕКСИЧЕСКОГО</a:t>
            </a:r>
            <a:r>
              <a:rPr sz="2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ЗНАЧЕНИЯ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(в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т.ч.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ПАРОНИМЫ) НАРУШЕНИЕ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ЛЕКСИЧЕСКОЙ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СОЧЕТАЕМОСТИ</a:t>
            </a:r>
            <a:endParaRPr sz="2200">
              <a:latin typeface="Times New Roman"/>
              <a:cs typeface="Times New Roman"/>
            </a:endParaRPr>
          </a:p>
          <a:p>
            <a:pPr marL="832485" marR="4070985">
              <a:lnSpc>
                <a:spcPts val="5280"/>
              </a:lnSpc>
              <a:spcBef>
                <a:spcPts val="415"/>
              </a:spcBef>
            </a:pP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ЛЕКСИЧЕСКУЮ</a:t>
            </a: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НЕДОСТАТОЧНОСТЬ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ТАВТОЛОГИЮ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0260" y="380847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0260" y="4504944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3392" y="2467355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1116" y="514959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81000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Порядок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проведения итогового собеседования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66800"/>
            <a:ext cx="472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проходит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1600200"/>
            <a:ext cx="982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Во время проведения итогового собеседования участникам </a:t>
            </a:r>
            <a:r>
              <a:rPr lang="ru-RU" b="1" dirty="0">
                <a:solidFill>
                  <a:srgbClr val="C00000"/>
                </a:solidFill>
              </a:rPr>
              <a:t>запрещено</a:t>
            </a:r>
            <a:r>
              <a:rPr lang="ru-RU" dirty="0"/>
              <a:t> иметь при себе: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 средства связи, фото-, аудио- и видеоаппаратуру;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 справочные материалы;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 письменные заметки и иные средства хранения и передачи информации.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Участники итогового собеседования ожидают своей очереди в аудитории ожидания.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Итоговое собеседование проводят в аудитории проведения, которую оснащают средствами аудиозаписи ответов участников.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Организатор приглашает участников по списку. Участники перемещаются от аудитории ожидания к аудитории проведения и обратно, а также по школе во время проведения итогового собеседования только в сопровождении организатора.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810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60" dirty="0"/>
              <a:t> </a:t>
            </a:r>
            <a:r>
              <a:rPr dirty="0"/>
              <a:t>016</a:t>
            </a:r>
            <a:r>
              <a:rPr spc="-55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Ю.А.</a:t>
            </a:r>
            <a:r>
              <a:rPr spc="-45" dirty="0"/>
              <a:t> </a:t>
            </a:r>
            <a:r>
              <a:rPr spc="-10" dirty="0"/>
              <a:t>Сенкевиче)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469517"/>
            <a:ext cx="910336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1409700" algn="l"/>
                <a:tab pos="3825875" algn="l"/>
                <a:tab pos="5337810" algn="l"/>
                <a:tab pos="6428740" algn="l"/>
                <a:tab pos="7077075" algn="l"/>
                <a:tab pos="8922385" algn="l"/>
              </a:tabLst>
            </a:pP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целый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проработал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Антарктиде.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2"/>
              <a:tabLst>
                <a:tab pos="469900" algn="l"/>
                <a:tab pos="2186940" algn="l"/>
                <a:tab pos="3560445" algn="l"/>
                <a:tab pos="4769485" algn="l"/>
                <a:tab pos="5872480" algn="l"/>
                <a:tab pos="8451850" algn="l"/>
              </a:tabLst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хотели,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чтобы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стал 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медиком.</a:t>
            </a:r>
            <a:endParaRPr sz="2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 startAt="2"/>
              <a:tabLst>
                <a:tab pos="469265" algn="l"/>
                <a:tab pos="876300" algn="l"/>
                <a:tab pos="2092325" algn="l"/>
                <a:tab pos="2626360" algn="l"/>
                <a:tab pos="3842385" algn="l"/>
                <a:tab pos="5302885" algn="l"/>
                <a:tab pos="5982335" algn="l"/>
                <a:tab pos="8053705" algn="l"/>
              </a:tabLst>
            </a:pPr>
            <a:r>
              <a:rPr sz="22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второй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попытки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это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путешествие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удачно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894" y="3146298"/>
            <a:ext cx="24110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закончилось.</a:t>
            </a:r>
            <a:endParaRPr sz="2200">
              <a:latin typeface="Microsoft Sans Serif"/>
              <a:cs typeface="Microsoft Sans Serif"/>
            </a:endParaRPr>
          </a:p>
          <a:p>
            <a:pPr marL="469900" marR="106680" indent="-457200">
              <a:lnSpc>
                <a:spcPct val="100000"/>
              </a:lnSpc>
              <a:buAutoNum type="arabicPeriod" startAt="4"/>
              <a:tabLst>
                <a:tab pos="469900" algn="l"/>
                <a:tab pos="2120265" algn="l"/>
              </a:tabLst>
            </a:pP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Передача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2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Гиннесса.</a:t>
            </a:r>
            <a:endParaRPr sz="2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 startAt="4"/>
              <a:tabLst>
                <a:tab pos="469265" algn="l"/>
                <a:tab pos="1952625" algn="l"/>
              </a:tabLst>
            </a:pP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0844" y="3481832"/>
            <a:ext cx="6582409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9305" algn="l"/>
                <a:tab pos="2397760" algn="l"/>
                <a:tab pos="3686810" algn="l"/>
                <a:tab pos="4092575" algn="l"/>
                <a:tab pos="5168900" algn="l"/>
              </a:tabLst>
            </a:pP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сам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tabLst>
                <a:tab pos="1295400" algn="l"/>
                <a:tab pos="3533140" algn="l"/>
                <a:tab pos="4315460" algn="l"/>
                <a:tab pos="6401435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он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участвовал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894" y="4487672"/>
            <a:ext cx="910399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95"/>
              </a:spcBef>
            </a:pP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кругосветном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путешествии.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200" algn="just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Съёмочная</a:t>
            </a:r>
            <a:r>
              <a:rPr sz="2200" spc="26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группа</a:t>
            </a:r>
            <a:r>
              <a:rPr sz="2200" spc="2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передачи</a:t>
            </a:r>
            <a:r>
              <a:rPr sz="2200" spc="2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«Клуб</a:t>
            </a:r>
            <a:r>
              <a:rPr sz="2200" spc="2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путешественников»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побывала</a:t>
            </a:r>
            <a:r>
              <a:rPr sz="22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5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Эвересте,</a:t>
            </a:r>
            <a:r>
              <a:rPr sz="22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Африке,</a:t>
            </a:r>
            <a:r>
              <a:rPr sz="22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Северном</a:t>
            </a:r>
            <a:r>
              <a:rPr sz="22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полюсе</a:t>
            </a:r>
            <a:r>
              <a:rPr sz="2200" spc="5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многих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других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странах.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 algn="just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Полёту</a:t>
            </a:r>
            <a:r>
              <a:rPr sz="22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космос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предпочёл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работу</a:t>
            </a:r>
            <a:r>
              <a:rPr sz="22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полярной</a:t>
            </a:r>
            <a:endParaRPr sz="22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станции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Арктике.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556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100" dirty="0"/>
              <a:t> </a:t>
            </a:r>
            <a:r>
              <a:rPr spc="-20" dirty="0"/>
              <a:t>016)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34865" y="2463673"/>
            <a:ext cx="7024370" cy="13970"/>
          </a:xfrm>
          <a:custGeom>
            <a:avLst/>
            <a:gdLst/>
            <a:ahLst/>
            <a:cxnLst/>
            <a:rect l="l" t="t" r="r" b="b"/>
            <a:pathLst>
              <a:path w="7024370" h="13969">
                <a:moveTo>
                  <a:pt x="7024115" y="0"/>
                </a:moveTo>
                <a:lnTo>
                  <a:pt x="0" y="0"/>
                </a:lnTo>
                <a:lnTo>
                  <a:pt x="0" y="13715"/>
                </a:lnTo>
                <a:lnTo>
                  <a:pt x="7024115" y="13715"/>
                </a:lnTo>
                <a:lnTo>
                  <a:pt x="7024115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17191" y="1471422"/>
            <a:ext cx="925639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1435735" algn="l"/>
                <a:tab pos="3876040" algn="l"/>
                <a:tab pos="5412740" algn="l"/>
                <a:tab pos="6531609" algn="l"/>
                <a:tab pos="7202170" algn="l"/>
                <a:tab pos="9073515" algn="l"/>
              </a:tabLst>
            </a:pP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целый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проработал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2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Антарктиде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3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ИСК.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ct val="100000"/>
              </a:lnSpc>
              <a:buAutoNum type="arabicPeriod" startAt="2"/>
              <a:tabLst>
                <a:tab pos="469900" algn="l"/>
                <a:tab pos="2218055" algn="l"/>
                <a:tab pos="3622040" algn="l"/>
                <a:tab pos="4860925" algn="l"/>
                <a:tab pos="5996305" algn="l"/>
                <a:tab pos="8602980" algn="l"/>
              </a:tabLst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хотели,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чтобы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стал </a:t>
            </a:r>
            <a:r>
              <a:rPr sz="22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медиком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900" algn="l"/>
                <a:tab pos="897890" algn="l"/>
                <a:tab pos="2135505" algn="l"/>
                <a:tab pos="2690495" algn="l"/>
                <a:tab pos="3928110" algn="l"/>
                <a:tab pos="5411470" algn="l"/>
                <a:tab pos="6113780" algn="l"/>
                <a:tab pos="8206740" algn="l"/>
              </a:tabLst>
            </a:pPr>
            <a:r>
              <a:rPr sz="22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второй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попытки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это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0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путешествие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удачно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7191" y="3147771"/>
            <a:ext cx="60693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закончилось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tabLst>
                <a:tab pos="469900" algn="l"/>
                <a:tab pos="2141855" algn="l"/>
                <a:tab pos="2576195" algn="l"/>
                <a:tab pos="3376295" algn="l"/>
                <a:tab pos="5004435" algn="l"/>
              </a:tabLst>
            </a:pPr>
            <a:r>
              <a:rPr sz="22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4.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Передача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сам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Сенкевич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попали 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Гиннесса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1343" y="3483609"/>
            <a:ext cx="2950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8784" algn="l"/>
                <a:tab pos="1536700" algn="l"/>
              </a:tabLst>
            </a:pP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7191" y="4154170"/>
            <a:ext cx="925703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834" algn="just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469900" algn="l"/>
              </a:tabLst>
            </a:pP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2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Турой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он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участвовал</a:t>
            </a:r>
            <a:r>
              <a:rPr sz="22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кругосветном 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путешествии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69900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Съёмочная</a:t>
            </a:r>
            <a:r>
              <a:rPr sz="2200" spc="40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группа</a:t>
            </a:r>
            <a:r>
              <a:rPr sz="22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передачи</a:t>
            </a:r>
            <a:r>
              <a:rPr sz="2200" spc="409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«Клуб</a:t>
            </a:r>
            <a:r>
              <a:rPr sz="2200" spc="4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путешественников»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побывала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Эвересте,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Африке,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Северном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полюсе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во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многих</a:t>
            </a:r>
            <a:r>
              <a:rPr sz="22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других</a:t>
            </a:r>
            <a:r>
              <a:rPr sz="22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странах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2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70" dirty="0">
                <a:solidFill>
                  <a:srgbClr val="FF0000"/>
                </a:solidFill>
                <a:latin typeface="Microsoft Sans Serif"/>
                <a:cs typeface="Microsoft Sans Serif"/>
              </a:rPr>
              <a:t>//Р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 algn="just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Полёту</a:t>
            </a:r>
            <a:r>
              <a:rPr sz="2200" spc="3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3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космос</a:t>
            </a:r>
            <a:r>
              <a:rPr sz="22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предпочёл</a:t>
            </a:r>
            <a:r>
              <a:rPr sz="22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работу</a:t>
            </a:r>
            <a:r>
              <a:rPr sz="2200" spc="3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3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полярной</a:t>
            </a:r>
            <a:endParaRPr sz="22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станции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200" u="sng" spc="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Арктике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451" y="417067"/>
            <a:ext cx="69443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ИСПРАВЬТЕ</a:t>
            </a:r>
            <a:r>
              <a:rPr spc="-105" dirty="0"/>
              <a:t> </a:t>
            </a:r>
            <a:r>
              <a:rPr spc="-10" dirty="0"/>
              <a:t>ДОПУЩЕННУЮ</a:t>
            </a:r>
            <a:r>
              <a:rPr spc="-130" dirty="0"/>
              <a:t> </a:t>
            </a:r>
            <a:r>
              <a:rPr spc="-10" dirty="0"/>
              <a:t>ОШИБКУ</a:t>
            </a:r>
          </a:p>
          <a:p>
            <a:pPr marL="63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125" dirty="0"/>
              <a:t> </a:t>
            </a:r>
            <a:r>
              <a:rPr spc="-20" dirty="0"/>
              <a:t>016)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702053"/>
            <a:ext cx="90519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6985" indent="-34099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18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18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целый</a:t>
            </a:r>
            <a:r>
              <a:rPr sz="1800" spc="2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18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проработал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1800" u="sng" spc="2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Антарктиде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18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ИСК.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АНТАРКТИКЕ.</a:t>
            </a:r>
            <a:endParaRPr sz="1800">
              <a:latin typeface="Microsoft Sans Serif"/>
              <a:cs typeface="Microsoft Sans Serif"/>
            </a:endParaRPr>
          </a:p>
          <a:p>
            <a:pPr marL="353695" marR="5080" indent="-340995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Родители</a:t>
            </a:r>
            <a:r>
              <a:rPr sz="18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хотели,</a:t>
            </a:r>
            <a:r>
              <a:rPr sz="18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чтобы</a:t>
            </a:r>
            <a:r>
              <a:rPr sz="1800" u="sng" spc="2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Юрий</a:t>
            </a:r>
            <a:r>
              <a:rPr sz="18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Александрович</a:t>
            </a:r>
            <a:r>
              <a:rPr sz="1800" u="sng" spc="2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стал</a:t>
            </a:r>
            <a:r>
              <a:rPr sz="1800" u="sng" spc="2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0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медиком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18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r>
              <a:rPr sz="1800" spc="25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 	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ПРИМЕРУ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РОДИТЕЛЕЙ</a:t>
            </a:r>
            <a:r>
              <a:rPr sz="18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СТАЛ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МЕДИКОМ.</a:t>
            </a:r>
            <a:endParaRPr sz="1800">
              <a:latin typeface="Microsoft Sans Serif"/>
              <a:cs typeface="Microsoft Sans Serif"/>
            </a:endParaRPr>
          </a:p>
          <a:p>
            <a:pPr marL="354330" marR="5715" indent="-34163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</a:t>
            </a:r>
            <a:r>
              <a:rPr sz="18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второй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попытки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это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путешествие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удачно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закончилось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1800" spc="11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ВТОРОЙ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ПОПЫТКИ</a:t>
            </a:r>
            <a:r>
              <a:rPr sz="18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ПУТЕШЕСТВЕННИКИ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ДОБИЛИСЬ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ЦЕЛИ.</a:t>
            </a:r>
            <a:endParaRPr sz="1800">
              <a:latin typeface="Microsoft Sans Serif"/>
              <a:cs typeface="Microsoft Sans Serif"/>
            </a:endParaRPr>
          </a:p>
          <a:p>
            <a:pPr marL="354330" marR="5715" indent="-34163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Передача</a:t>
            </a:r>
            <a:r>
              <a:rPr sz="1800" u="sng" spc="48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sz="1800" u="sng" spc="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8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сам</a:t>
            </a:r>
            <a:r>
              <a:rPr sz="1800" u="sng" spc="4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Сенкевич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попали</a:t>
            </a:r>
            <a:r>
              <a:rPr sz="18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18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</a:t>
            </a:r>
            <a:r>
              <a:rPr sz="18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Гиннесса</a:t>
            </a:r>
            <a:r>
              <a:rPr sz="18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Л?</a:t>
            </a:r>
            <a:r>
              <a:rPr sz="1800" spc="48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ПЕРЕДАЧА,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КОТОРУЮ</a:t>
            </a:r>
            <a:r>
              <a:rPr sz="18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ВЁЛ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СЕНКЕВИЧ,</a:t>
            </a:r>
            <a:r>
              <a:rPr sz="18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ПОПАЛА</a:t>
            </a:r>
            <a:r>
              <a:rPr sz="18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 	ГИННЕССА.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Турой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r>
              <a:rPr sz="18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он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участвовал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кругосветном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путешествии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18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ТУРОМ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endParaRPr sz="1800">
              <a:latin typeface="Microsoft Sans Serif"/>
              <a:cs typeface="Microsoft Sans Serif"/>
            </a:endParaRPr>
          </a:p>
          <a:p>
            <a:pPr marL="354330" marR="6985" indent="-341630" algn="just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355600" algn="l"/>
              </a:tabLst>
            </a:pP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Съёмочная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группа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передачи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«Клуб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путешественников»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побывала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 	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Эвересте,</a:t>
            </a:r>
            <a:r>
              <a:rPr sz="18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Африке,</a:t>
            </a:r>
            <a:r>
              <a:rPr sz="18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18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Северном</a:t>
            </a:r>
            <a:r>
              <a:rPr sz="18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полюсе</a:t>
            </a:r>
            <a:r>
              <a:rPr sz="18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18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во</a:t>
            </a:r>
            <a:r>
              <a:rPr sz="1800" u="sng" spc="20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многих</a:t>
            </a:r>
            <a:r>
              <a:rPr sz="1800" u="sng" spc="2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других</a:t>
            </a:r>
            <a:r>
              <a:rPr sz="1800" u="sng" spc="2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странах</a:t>
            </a:r>
            <a:r>
              <a:rPr sz="18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1800" spc="1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260" dirty="0">
                <a:solidFill>
                  <a:srgbClr val="FF0000"/>
                </a:solidFill>
                <a:latin typeface="Microsoft Sans Serif"/>
                <a:cs typeface="Microsoft Sans Serif"/>
              </a:rPr>
              <a:t>//Р</a:t>
            </a:r>
            <a:r>
              <a:rPr sz="1800" spc="1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18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МНОГИХ</a:t>
            </a:r>
            <a:r>
              <a:rPr sz="18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ДРУГИХ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УГОЛКАХ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НАШЕЙ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БОЛЬШОЙ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ПЛАНЕТЫ.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AutoNum type="arabicPeriod" startAt="6"/>
              <a:tabLst>
                <a:tab pos="354965" algn="l"/>
              </a:tabLst>
            </a:pP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Полёту</a:t>
            </a:r>
            <a:r>
              <a:rPr sz="1800" spc="4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космос</a:t>
            </a:r>
            <a:r>
              <a:rPr sz="1800" spc="4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предпочёл</a:t>
            </a:r>
            <a:r>
              <a:rPr sz="18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работу</a:t>
            </a:r>
            <a:r>
              <a:rPr sz="1800" spc="4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1800" spc="4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полярной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станции</a:t>
            </a:r>
            <a:r>
              <a:rPr sz="18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Арктике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Ф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В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АНТАРКТИКЕ.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556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60" dirty="0"/>
              <a:t> </a:t>
            </a:r>
            <a:r>
              <a:rPr dirty="0"/>
              <a:t>017</a:t>
            </a:r>
            <a:r>
              <a:rPr spc="-50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П.А.</a:t>
            </a:r>
            <a:r>
              <a:rPr spc="-45" dirty="0"/>
              <a:t> </a:t>
            </a:r>
            <a:r>
              <a:rPr spc="-10" dirty="0"/>
              <a:t>Столыпине)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341501"/>
            <a:ext cx="91065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1007744" algn="l"/>
                <a:tab pos="1856105" algn="l"/>
                <a:tab pos="2402205" algn="l"/>
                <a:tab pos="3202305" algn="l"/>
                <a:tab pos="3915410" algn="l"/>
                <a:tab pos="4293235" algn="l"/>
                <a:tab pos="5589270" algn="l"/>
                <a:tab pos="7423150" algn="l"/>
              </a:tabLst>
            </a:pP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За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1907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1914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переехало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несколько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сотен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семей.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  <a:tab pos="2954020" algn="l"/>
                <a:tab pos="4613910" algn="l"/>
                <a:tab pos="6235065" algn="l"/>
                <a:tab pos="7771765" algn="l"/>
              </a:tabLst>
            </a:pP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Столыпинская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аграрная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вводила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частную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крестьянскую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земляную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собственность.</a:t>
            </a:r>
            <a:endParaRPr sz="24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3027045" algn="l"/>
                <a:tab pos="4165600" algn="l"/>
                <a:tab pos="7272020" algn="l"/>
              </a:tabLst>
            </a:pP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выдающийся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реформист,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894" y="3170935"/>
            <a:ext cx="5487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государственный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деятель.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tabLst>
                <a:tab pos="469265" algn="l"/>
                <a:tab pos="2383790" algn="l"/>
                <a:tab pos="3636645" algn="l"/>
              </a:tabLst>
            </a:pP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4.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искоренить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вражду.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4461" y="3536695"/>
            <a:ext cx="3291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разнонациональную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894" y="4268216"/>
            <a:ext cx="91065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69900" algn="l"/>
                <a:tab pos="1019810" algn="l"/>
                <a:tab pos="2472055" algn="l"/>
                <a:tab pos="3534410" algn="l"/>
                <a:tab pos="4822825" algn="l"/>
                <a:tab pos="6826884" algn="l"/>
                <a:tab pos="8128634" algn="l"/>
              </a:tabLst>
            </a:pP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начале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века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четыреста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переселились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Сибирь.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900" algn="l"/>
                <a:tab pos="1187450" algn="l"/>
                <a:tab pos="2481580" algn="l"/>
                <a:tab pos="3782695" algn="l"/>
                <a:tab pos="4275455" algn="l"/>
                <a:tab pos="6145530" algn="l"/>
              </a:tabLst>
            </a:pP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учёбы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академии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затеял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спор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великим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химиком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Менделеевым.</a:t>
            </a:r>
            <a:endParaRPr sz="2400">
              <a:latin typeface="Microsoft Sans Serif"/>
              <a:cs typeface="Microsoft Sans Serif"/>
            </a:endParaRPr>
          </a:p>
          <a:p>
            <a:pPr marL="469900" marR="7620" indent="-457200">
              <a:lnSpc>
                <a:spcPct val="100000"/>
              </a:lnSpc>
              <a:buAutoNum type="arabicPeriod" startAt="5"/>
              <a:tabLst>
                <a:tab pos="469900" algn="l"/>
                <a:tab pos="3956685" algn="l"/>
                <a:tab pos="6148705" algn="l"/>
                <a:tab pos="8898255" algn="l"/>
              </a:tabLst>
            </a:pP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отличался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прилежанием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усердствием.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556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60" dirty="0"/>
              <a:t> </a:t>
            </a:r>
            <a:r>
              <a:rPr dirty="0"/>
              <a:t>017</a:t>
            </a:r>
            <a:r>
              <a:rPr spc="-50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П.А.</a:t>
            </a:r>
            <a:r>
              <a:rPr spc="-45" dirty="0"/>
              <a:t> </a:t>
            </a:r>
            <a:r>
              <a:rPr spc="-10" dirty="0"/>
              <a:t>Столыпине)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341501"/>
            <a:ext cx="91916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1017905" algn="l"/>
                <a:tab pos="1877695" algn="l"/>
                <a:tab pos="2433955" algn="l"/>
                <a:tab pos="3244850" algn="l"/>
                <a:tab pos="3968750" algn="l"/>
                <a:tab pos="4357370" algn="l"/>
                <a:tab pos="5663565" algn="l"/>
                <a:tab pos="7508240" algn="l"/>
              </a:tabLst>
            </a:pPr>
            <a:r>
              <a:rPr sz="24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1907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1914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1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год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переехало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несколько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сотен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  <a:tab pos="2974975" algn="l"/>
                <a:tab pos="4656455" algn="l"/>
                <a:tab pos="6299200" algn="l"/>
                <a:tab pos="7857490" algn="l"/>
              </a:tabLst>
            </a:pP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Столыпинская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аграрная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вводила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частную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крестьянскую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земляную</a:t>
            </a:r>
            <a:r>
              <a:rPr sz="24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собственность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894" y="2804921"/>
            <a:ext cx="634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3056255" algn="l"/>
                <a:tab pos="4223385" algn="l"/>
              </a:tabLst>
            </a:pP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3.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выдающийся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46463" y="2804921"/>
            <a:ext cx="1844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реформист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894" y="3170935"/>
            <a:ext cx="5544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государственный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tabLst>
                <a:tab pos="469265" algn="l"/>
                <a:tab pos="2413000" algn="l"/>
                <a:tab pos="3694429" algn="l"/>
              </a:tabLst>
            </a:pP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4.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искоренить 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вражду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99806" y="3536695"/>
            <a:ext cx="3291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разнонациональную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9894" y="4268216"/>
            <a:ext cx="91903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69900" algn="l"/>
                <a:tab pos="1033144" algn="l"/>
                <a:tab pos="2501265" algn="l"/>
                <a:tab pos="3576954" algn="l"/>
                <a:tab pos="4878705" algn="l"/>
                <a:tab pos="6897370" algn="l"/>
                <a:tab pos="8212455" algn="l"/>
              </a:tabLst>
            </a:pP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начале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века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четыреста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переселились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учёбы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4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академии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затеял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спор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великим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химиком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Менделеевым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900" algn="l"/>
                <a:tab pos="3985895" algn="l"/>
                <a:tab pos="6206490" algn="l"/>
                <a:tab pos="8985250" algn="l"/>
              </a:tabLst>
            </a:pP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отличался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прилежанием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4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усердствием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219" y="77216"/>
            <a:ext cx="69443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ИСПРАВЬТЕ</a:t>
            </a:r>
            <a:r>
              <a:rPr spc="-105" dirty="0"/>
              <a:t> </a:t>
            </a:r>
            <a:r>
              <a:rPr spc="-10" dirty="0"/>
              <a:t>ДОПУЩЕННУЮ</a:t>
            </a:r>
            <a:r>
              <a:rPr spc="-130" dirty="0"/>
              <a:t> </a:t>
            </a:r>
            <a:r>
              <a:rPr spc="-10" dirty="0"/>
              <a:t>ОШИБКУ</a:t>
            </a:r>
          </a:p>
          <a:p>
            <a:pPr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50" dirty="0"/>
              <a:t> </a:t>
            </a:r>
            <a:r>
              <a:rPr dirty="0"/>
              <a:t>017</a:t>
            </a:r>
            <a:r>
              <a:rPr spc="-50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П.А.</a:t>
            </a:r>
            <a:r>
              <a:rPr spc="-45" dirty="0"/>
              <a:t> </a:t>
            </a:r>
            <a:r>
              <a:rPr spc="-10" dirty="0"/>
              <a:t>Столыпине)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5142" y="1032763"/>
            <a:ext cx="9192895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200" u="sng" spc="41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1907</a:t>
            </a:r>
            <a:r>
              <a:rPr sz="2200" u="sng" spc="409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200" u="sng" spc="409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1914</a:t>
            </a:r>
            <a:r>
              <a:rPr sz="2200" u="sng" spc="409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2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год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4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переехало</a:t>
            </a:r>
            <a:r>
              <a:rPr sz="2200" spc="4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несколько</a:t>
            </a:r>
            <a:r>
              <a:rPr sz="22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сотен 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200" spc="5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</a:t>
            </a:r>
            <a:r>
              <a:rPr sz="2200" spc="5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5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5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5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ЗА</a:t>
            </a:r>
            <a:r>
              <a:rPr sz="2200" spc="5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ТЫСЯЧА</a:t>
            </a:r>
            <a:r>
              <a:rPr sz="2200" spc="5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ДЕВЯТЬСОТ</a:t>
            </a:r>
            <a:r>
              <a:rPr sz="22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СЕДЬМОЙ</a:t>
            </a:r>
            <a:r>
              <a:rPr sz="2200" spc="5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67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ТЫСЯЧА</a:t>
            </a:r>
            <a:r>
              <a:rPr sz="22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ДЕВЯТЬСОТ</a:t>
            </a:r>
            <a:r>
              <a:rPr sz="22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ЧЕТЫРНАДЦАТЫЙ</a:t>
            </a:r>
            <a:r>
              <a:rPr sz="22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…</a:t>
            </a:r>
            <a:endParaRPr sz="2200">
              <a:latin typeface="Microsoft Sans Serif"/>
              <a:cs typeface="Microsoft Sans Serif"/>
            </a:endParaRPr>
          </a:p>
          <a:p>
            <a:pPr marL="469900" marR="6350" indent="-457834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Столыпинская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аграрная</a:t>
            </a:r>
            <a:r>
              <a:rPr sz="22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вводила</a:t>
            </a:r>
            <a:r>
              <a:rPr sz="22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частную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крестьянскую</a:t>
            </a:r>
            <a:r>
              <a:rPr sz="2200" spc="2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земляную</a:t>
            </a:r>
            <a:r>
              <a:rPr sz="22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собственность</a:t>
            </a:r>
            <a:r>
              <a:rPr sz="2200" spc="3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200" spc="2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ЗЕМЕЛЬНУЮ СОБСТВЕННОСТЬ</a:t>
            </a:r>
            <a:endParaRPr sz="2200">
              <a:latin typeface="Microsoft Sans Serif"/>
              <a:cs typeface="Microsoft Sans Serif"/>
            </a:endParaRPr>
          </a:p>
          <a:p>
            <a:pPr marL="469900" marR="7620" indent="-457834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200" spc="3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3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выдающийся</a:t>
            </a:r>
            <a:r>
              <a:rPr sz="2200" spc="4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реформист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,</a:t>
            </a:r>
            <a:r>
              <a:rPr sz="2200" spc="3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государственный деятель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РЕФОРМАТОР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</a:t>
            </a:r>
            <a:r>
              <a:rPr sz="22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искоренить</a:t>
            </a:r>
            <a:r>
              <a:rPr sz="22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разнонациональную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вражду</a:t>
            </a:r>
            <a:r>
              <a:rPr sz="2200" spc="2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67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200" spc="9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МЕЖНАЦИОНАЛЬНУЮ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начале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века</a:t>
            </a:r>
            <a:r>
              <a:rPr sz="2200" spc="2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четыреста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переселились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2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200" spc="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ЧЕТЫРЁХСОТ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endParaRPr sz="2200">
              <a:latin typeface="Microsoft Sans Serif"/>
              <a:cs typeface="Microsoft Sans Serif"/>
            </a:endParaRPr>
          </a:p>
          <a:p>
            <a:pPr marL="469900" marR="6985" indent="-457834" algn="just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</a:t>
            </a:r>
            <a:r>
              <a:rPr sz="2200" spc="24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учёбы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2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академии</a:t>
            </a:r>
            <a:r>
              <a:rPr sz="22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затеял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спор</a:t>
            </a:r>
            <a:r>
              <a:rPr sz="22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200" spc="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великим</a:t>
            </a:r>
            <a:r>
              <a:rPr sz="22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химиком</a:t>
            </a:r>
            <a:r>
              <a:rPr sz="2200" spc="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Менделеевым</a:t>
            </a:r>
            <a:r>
              <a:rPr sz="2200" spc="6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6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r>
              <a:rPr sz="2200" spc="6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6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САНКТ-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ПЕТЕРБУРГСКОМ</a:t>
            </a:r>
            <a:r>
              <a:rPr sz="22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УНИВЕРСИТЕТЕ</a:t>
            </a:r>
            <a:endParaRPr sz="2200">
              <a:latin typeface="Microsoft Sans Serif"/>
              <a:cs typeface="Microsoft Sans Serif"/>
            </a:endParaRPr>
          </a:p>
          <a:p>
            <a:pPr marL="469900" marR="7620" indent="-457834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69900" algn="l"/>
              </a:tabLst>
            </a:pP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2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отличался</a:t>
            </a:r>
            <a:r>
              <a:rPr sz="2200" spc="2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прилежанием</a:t>
            </a:r>
            <a:r>
              <a:rPr sz="22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усердствием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УСЕРДИЕМ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529" y="687070"/>
            <a:ext cx="3628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ВНИМАНИЕ!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783232"/>
            <a:ext cx="94805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ОЦЕНИВАЯ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ПРАВИЛЬНОСТЬ</a:t>
            </a:r>
            <a:r>
              <a:rPr sz="28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РЕЧИ</a:t>
            </a: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ЗАДАНИЯХ</a:t>
            </a:r>
            <a:r>
              <a:rPr sz="28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800" b="1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2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800" spc="5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СОБЕСЕДОВАНИЯ,</a:t>
            </a:r>
            <a:r>
              <a:rPr sz="2800" spc="5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</a:t>
            </a:r>
            <a:r>
              <a:rPr sz="2800" spc="5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ДОЛЖЕН</a:t>
            </a:r>
            <a:r>
              <a:rPr sz="2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ФИКСИРОВАТЬ</a:t>
            </a:r>
            <a:r>
              <a:rPr sz="2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ОШИБКУ</a:t>
            </a:r>
            <a:r>
              <a:rPr sz="2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800" spc="1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ТОМ</a:t>
            </a:r>
            <a:r>
              <a:rPr sz="2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СЛУЧАЕ,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8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8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САМОСТОЯТЕЛЬНО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ЕЁ</a:t>
            </a:r>
            <a:r>
              <a:rPr sz="28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ИСПРАВИЛ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9113" y="471627"/>
            <a:ext cx="4751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Times New Roman"/>
                <a:cs typeface="Times New Roman"/>
              </a:rPr>
              <a:t>ФИО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ГЕРОЯ</a:t>
            </a:r>
            <a:r>
              <a:rPr sz="2400" b="0" spc="-6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НЕ</a:t>
            </a:r>
            <a:r>
              <a:rPr sz="2400" b="0" spc="-70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ВЫПИСЫВАЙТЕ!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1802" y="661162"/>
            <a:ext cx="8717915" cy="580644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49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(его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полное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имя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всегда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прилагается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цитате)</a:t>
            </a:r>
            <a:endParaRPr sz="2400">
              <a:latin typeface="Times New Roman"/>
              <a:cs typeface="Times New Roman"/>
            </a:endParaRPr>
          </a:p>
          <a:p>
            <a:pPr marL="80010" marR="139065">
              <a:lnSpc>
                <a:spcPct val="100000"/>
              </a:lnSpc>
              <a:spcBef>
                <a:spcPts val="1395"/>
              </a:spcBef>
            </a:pP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СТАРАЙТЕСЬ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ВЫПИСЫВАНИИ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СРАЗУ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РАСПРЕДЕЛЯТЬ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КЛЮЧЕВЫЕ</a:t>
            </a:r>
            <a:r>
              <a:rPr sz="24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АБЗАЦАМ!</a:t>
            </a:r>
            <a:endParaRPr sz="2400">
              <a:latin typeface="Times New Roman"/>
              <a:cs typeface="Times New Roman"/>
            </a:endParaRPr>
          </a:p>
          <a:p>
            <a:pPr marL="32384" marR="5080">
              <a:lnSpc>
                <a:spcPct val="100000"/>
              </a:lnSpc>
              <a:spcBef>
                <a:spcPts val="1995"/>
              </a:spcBef>
              <a:tabLst>
                <a:tab pos="1482725" algn="l"/>
                <a:tab pos="3470275" algn="l"/>
                <a:tab pos="5270500" algn="l"/>
                <a:tab pos="732980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ОСОБОЕ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ВНИМАНИЕ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УДЕЛЯЙТЕ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КЛЮЧЕВЫМ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СЛОВАМ,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СОДЕРЖАЩИМ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ДАТЫ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СОБСТВЕННЫЕ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НАИМЕНОВАНИЯ!</a:t>
            </a:r>
            <a:endParaRPr sz="24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(это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поможет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избежать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многих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фактических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ошибок)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ПРИСМОТРИТЕСЬ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АВТОРУ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ЦИТАТЫ!</a:t>
            </a:r>
            <a:endParaRPr sz="2400">
              <a:latin typeface="Times New Roman"/>
              <a:cs typeface="Times New Roman"/>
            </a:endParaRPr>
          </a:p>
          <a:p>
            <a:pPr marL="12700" marR="139065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(это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сам</a:t>
            </a:r>
            <a:r>
              <a:rPr sz="2400" spc="254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герой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26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его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современник,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коллега,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представитель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той</a:t>
            </a:r>
            <a:r>
              <a:rPr sz="24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же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сферы</a:t>
            </a:r>
            <a:r>
              <a:rPr sz="24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деятельности;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обратите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внимание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произношение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его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имени)</a:t>
            </a:r>
            <a:endParaRPr sz="2400">
              <a:latin typeface="Times New Roman"/>
              <a:cs typeface="Times New Roman"/>
            </a:endParaRPr>
          </a:p>
          <a:p>
            <a:pPr marL="32384" marR="392430">
              <a:lnSpc>
                <a:spcPts val="4430"/>
              </a:lnSpc>
              <a:spcBef>
                <a:spcPts val="915"/>
              </a:spcBef>
              <a:tabLst>
                <a:tab pos="1238885" algn="l"/>
                <a:tab pos="1812289" algn="l"/>
                <a:tab pos="2833370" algn="l"/>
                <a:tab pos="3152140" algn="l"/>
                <a:tab pos="4719320" algn="l"/>
                <a:tab pos="6653530" algn="l"/>
                <a:tab pos="726122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ЗАБЫТЬ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ЦИТАТУ,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ПОСТАВЬТЕ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ПОЛЯХ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БОЛЬШУЮ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БУКВУ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40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Ц</a:t>
            </a:r>
            <a:r>
              <a:rPr sz="4000" b="1" spc="-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0156" y="14203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6628" y="58826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8924" y="239877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8444" y="375361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2828" y="544982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9026" y="174116"/>
            <a:ext cx="5228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ЗАДАНИЕ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3.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МОНОЛОГ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1422" y="734050"/>
            <a:ext cx="8812530" cy="569404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ОБУЧАЮЩЕМУСЯ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ПРЕДЛАГАЮТСЯ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ТРИ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ТЕМЫ</a:t>
            </a:r>
            <a:endParaRPr sz="2400">
              <a:latin typeface="Times New Roman"/>
              <a:cs typeface="Times New Roman"/>
            </a:endParaRPr>
          </a:p>
          <a:p>
            <a:pPr marL="62865" algn="just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МОЖЕТ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ВЫБРАТЬ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ОДНУ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ТЕМУ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400">
              <a:latin typeface="Times New Roman"/>
              <a:cs typeface="Times New Roman"/>
            </a:endParaRPr>
          </a:p>
          <a:p>
            <a:pPr marL="57150" marR="11303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ТРИ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ВАРИАНТА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СООТВЕТСТВУЮТ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ТРЕМ</a:t>
            </a:r>
            <a:r>
              <a:rPr sz="2400" spc="4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ГЛАВНЫМ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ТИПАМ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ТЕКСТА:</a:t>
            </a:r>
            <a:r>
              <a:rPr sz="2400" spc="3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ОПИСАНИЕ,</a:t>
            </a:r>
            <a:r>
              <a:rPr sz="2400" spc="3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ПОВЕСТВОВАНИЕ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РАССУЖДЕНИЕ.</a:t>
            </a:r>
            <a:endParaRPr sz="2400">
              <a:latin typeface="Times New Roman"/>
              <a:cs typeface="Times New Roman"/>
            </a:endParaRPr>
          </a:p>
          <a:p>
            <a:pPr marL="12700" marR="46990" algn="just">
              <a:lnSpc>
                <a:spcPct val="100000"/>
              </a:lnSpc>
              <a:spcBef>
                <a:spcPts val="78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4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МОЖЕТ</a:t>
            </a:r>
            <a:r>
              <a:rPr sz="2400" spc="4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ПОСТРОИТЬ</a:t>
            </a:r>
            <a:r>
              <a:rPr sz="2400" spc="48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СВОЁ</a:t>
            </a:r>
            <a:r>
              <a:rPr sz="2400" spc="4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ВЫСКАЗЫВАНИЕ,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ОРИЕНТИРУЯСЬ</a:t>
            </a:r>
            <a:r>
              <a:rPr sz="2400" spc="5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54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ПРЕДЛОЖЕННЫЕ</a:t>
            </a:r>
            <a:r>
              <a:rPr sz="2400" spc="54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ВИЗУАЛЬНЫЕ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(ВАРИАНТ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1)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РЕЧЕВЫЕ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(ВАРИАНТЫ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1-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3)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ОПОРЫ</a:t>
            </a:r>
            <a:endParaRPr sz="2400">
              <a:latin typeface="Times New Roman"/>
              <a:cs typeface="Times New Roman"/>
            </a:endParaRPr>
          </a:p>
          <a:p>
            <a:pPr marL="121285" algn="just">
              <a:lnSpc>
                <a:spcPct val="100000"/>
              </a:lnSpc>
              <a:spcBef>
                <a:spcPts val="1925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ОБЪЁМ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МЕНЕЕ</a:t>
            </a:r>
            <a:r>
              <a:rPr sz="2400" b="1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10</a:t>
            </a:r>
            <a:r>
              <a:rPr sz="24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1176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ПОДГОТОВКУ</a:t>
            </a:r>
            <a:r>
              <a:rPr sz="24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4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МИНУТА</a:t>
            </a:r>
            <a:endParaRPr sz="2400">
              <a:latin typeface="Times New Roman"/>
              <a:cs typeface="Times New Roman"/>
            </a:endParaRPr>
          </a:p>
          <a:p>
            <a:pPr marL="62865" algn="just">
              <a:lnSpc>
                <a:spcPct val="100000"/>
              </a:lnSpc>
              <a:spcBef>
                <a:spcPts val="2210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ДОЛЖНО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ЗАНИМАТЬ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БОЛЕЕ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400" b="1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79320" y="91287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1220" y="156209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5124" y="214274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7608" y="470306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4268" y="342290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9320" y="54208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8172" y="602437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346" y="133299"/>
            <a:ext cx="4077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МОНОЛОГ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476" y="697990"/>
            <a:ext cx="6851968" cy="6044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381000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Порядок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проведения итогового собеседования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66800"/>
            <a:ext cx="472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проходит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1066801"/>
            <a:ext cx="982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аудитории проведения участника ожидает собеседник, который ведет диалог с участником. Перед началом итогового собеседования собеседник проверяет документы участника и проводит краткий устный инструктаж.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Инструктаж включает в себя информацию о количестве заданий и о действиях участника во время итогового собеседования. После инструктажа собеседник предоставляет участнику задания и засекает время начала итогового собеседования.</a:t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3657600"/>
            <a:ext cx="922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</a:rPr>
              <a:t>Внимание! </a:t>
            </a:r>
            <a:r>
              <a:rPr lang="ru-RU" dirty="0"/>
              <a:t>Время на подготовку к каждому заданию ограничено – от 1 до 3 минут в зависимости от задания.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Общая продолжительность проведения итогового собеседования для одного участника (включая время на подготовку) составляет в среднем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15 минут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>Когда итоговое собеседование закончилось, участник по своему желанию прослушивает аудиозапись своего ответа, чтобы убедиться, что аудиозапись без сбоев, в ней отсутствуют посторонние шумы и помехи, голоса отчетливо слышны.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4878" y="601980"/>
            <a:ext cx="6766559" cy="6005195"/>
            <a:chOff x="1734878" y="601980"/>
            <a:chExt cx="6766559" cy="600519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4878" y="601980"/>
              <a:ext cx="5553395" cy="60050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01946" y="1068323"/>
              <a:ext cx="3599179" cy="4112895"/>
            </a:xfrm>
            <a:custGeom>
              <a:avLst/>
              <a:gdLst/>
              <a:ahLst/>
              <a:cxnLst/>
              <a:rect l="l" t="t" r="r" b="b"/>
              <a:pathLst>
                <a:path w="3599179" h="4112895">
                  <a:moveTo>
                    <a:pt x="3486150" y="1764284"/>
                  </a:moveTo>
                  <a:lnTo>
                    <a:pt x="3477895" y="1727200"/>
                  </a:lnTo>
                  <a:lnTo>
                    <a:pt x="1155941" y="2244128"/>
                  </a:lnTo>
                  <a:lnTo>
                    <a:pt x="1147699" y="2207006"/>
                  </a:lnTo>
                  <a:lnTo>
                    <a:pt x="1048512" y="2287651"/>
                  </a:lnTo>
                  <a:lnTo>
                    <a:pt x="1172464" y="2318512"/>
                  </a:lnTo>
                  <a:lnTo>
                    <a:pt x="1165123" y="2285492"/>
                  </a:lnTo>
                  <a:lnTo>
                    <a:pt x="1164209" y="2281364"/>
                  </a:lnTo>
                  <a:lnTo>
                    <a:pt x="3486150" y="1764284"/>
                  </a:lnTo>
                  <a:close/>
                </a:path>
                <a:path w="3599179" h="4112895">
                  <a:moveTo>
                    <a:pt x="3597275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3597275" y="76200"/>
                  </a:lnTo>
                  <a:lnTo>
                    <a:pt x="3597275" y="38100"/>
                  </a:lnTo>
                  <a:close/>
                </a:path>
                <a:path w="3599179" h="4112895">
                  <a:moveTo>
                    <a:pt x="3599053" y="4074541"/>
                  </a:moveTo>
                  <a:lnTo>
                    <a:pt x="427558" y="3903103"/>
                  </a:lnTo>
                  <a:lnTo>
                    <a:pt x="427609" y="3902075"/>
                  </a:lnTo>
                  <a:lnTo>
                    <a:pt x="429641" y="3864991"/>
                  </a:lnTo>
                  <a:lnTo>
                    <a:pt x="312420" y="3915918"/>
                  </a:lnTo>
                  <a:lnTo>
                    <a:pt x="423418" y="3979164"/>
                  </a:lnTo>
                  <a:lnTo>
                    <a:pt x="425488" y="3941076"/>
                  </a:lnTo>
                  <a:lnTo>
                    <a:pt x="3597021" y="4112514"/>
                  </a:lnTo>
                  <a:lnTo>
                    <a:pt x="3599053" y="4074541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02202" y="133299"/>
            <a:ext cx="6375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ОПИСАНИЕ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78977" y="948689"/>
            <a:ext cx="3159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НАЗВАНИЕ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4268" y="2649093"/>
            <a:ext cx="27209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8465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ФОТОГРАФИЯ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ДЛЯ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(ЗРИТЕЛЬНАЯ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ОПОРА)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8977" y="5008245"/>
            <a:ext cx="2060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РЕЧЕВАЯ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ОПОРА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015" marR="5080" indent="813435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Arial"/>
                <a:cs typeface="Arial"/>
              </a:rPr>
              <a:t>РЕЧЕВЫЕ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КОНСТРУКЦИИ</a:t>
            </a:r>
            <a:r>
              <a:rPr sz="3600" spc="-160" dirty="0">
                <a:latin typeface="Arial"/>
                <a:cs typeface="Arial"/>
              </a:rPr>
              <a:t> </a:t>
            </a:r>
            <a:r>
              <a:rPr sz="3600" spc="75" dirty="0">
                <a:latin typeface="Arial"/>
                <a:cs typeface="Arial"/>
              </a:rPr>
              <a:t>ДЛЯ </a:t>
            </a:r>
            <a:r>
              <a:rPr sz="3600" spc="-105" dirty="0">
                <a:latin typeface="Arial"/>
                <a:cs typeface="Arial"/>
              </a:rPr>
              <a:t>ПОСТРОЕНИЯ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65" dirty="0">
                <a:latin typeface="Arial"/>
                <a:cs typeface="Arial"/>
              </a:rPr>
              <a:t>МОНОЛОГА-ОПИСАНИЯ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892" y="170078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4748" y="322173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2095" y="1519761"/>
            <a:ext cx="8641715" cy="47504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ПРЕДЛОЖЕННОЙ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МНЕ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ОПИСАНИЯ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ИЗОБРАЖЁН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(Я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ВИЖУ)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 marR="5871845">
              <a:lnSpc>
                <a:spcPct val="183000"/>
              </a:lnSpc>
              <a:spcBef>
                <a:spcPts val="1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ПЕРЕДНЕМ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ПЛАНЕ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ЦЕНТРЕ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ФОТО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-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НАЛЕВО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…,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НАПРАВО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 marR="2763520">
              <a:lnSpc>
                <a:spcPct val="183000"/>
              </a:lnSpc>
              <a:spcBef>
                <a:spcPts val="1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НИЖНЕМ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(ВЕРХНЕМ)</a:t>
            </a:r>
            <a:r>
              <a:rPr sz="2000" spc="3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УГЛУ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-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ЗАДНЕМ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ПЛАНЕ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 marR="320675">
              <a:lnSpc>
                <a:spcPct val="150000"/>
              </a:lnSpc>
              <a:spcBef>
                <a:spcPts val="81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ВНИМАТЕЛЬНО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ПРИСМОТРЕТЬСЯ,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ТО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УВИДЕТЬ,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КАК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(ЧТО)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6272" y="261365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4748" y="378561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8464" y="440740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4748" y="494537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9132" y="5483352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613" y="133299"/>
            <a:ext cx="6192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5" dirty="0">
                <a:latin typeface="Arial"/>
                <a:cs typeface="Arial"/>
              </a:rPr>
              <a:t>ОПИСАНИЕ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561" y="1044321"/>
            <a:ext cx="469709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1)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редложенная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16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описания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фотография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скорее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всего,</a:t>
            </a:r>
            <a:r>
              <a:rPr sz="16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сделана</a:t>
            </a:r>
            <a:r>
              <a:rPr sz="16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один</a:t>
            </a:r>
            <a:r>
              <a:rPr sz="1600" spc="1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6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выходных</a:t>
            </a:r>
            <a:r>
              <a:rPr sz="1600" spc="1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дней.</a:t>
            </a:r>
            <a:r>
              <a:rPr sz="16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6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Ведь</a:t>
            </a:r>
            <a:r>
              <a:rPr sz="16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фотографии</a:t>
            </a:r>
            <a:r>
              <a:rPr sz="1600" u="sng" spc="3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изображены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мужчина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женщина,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делающие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домашнюю</a:t>
            </a:r>
            <a:r>
              <a:rPr sz="1600" spc="3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уборку,</a:t>
            </a:r>
            <a:r>
              <a:rPr sz="16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3)</a:t>
            </a:r>
            <a:r>
              <a:rPr sz="1600" spc="3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уборка</a:t>
            </a:r>
            <a:r>
              <a:rPr sz="1600" spc="3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требует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достаточно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много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времени,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4)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которое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чаще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всего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бывает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работающих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людей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выходные.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5)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 переднем плане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изображена женщина,</a:t>
            </a:r>
            <a:r>
              <a:rPr sz="16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(6)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которая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чистит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диван.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(7)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Она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удобной</a:t>
            </a:r>
            <a:r>
              <a:rPr sz="1600" spc="2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домашней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одежде,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(8)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600" spc="3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руках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неё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перчатки,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(9)</a:t>
            </a:r>
            <a:r>
              <a:rPr sz="1600" spc="3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женщина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держит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шланг</a:t>
            </a:r>
            <a:r>
              <a:rPr sz="16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пылесоса</a:t>
            </a:r>
            <a:r>
              <a:rPr sz="16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насадкой</a:t>
            </a:r>
            <a:r>
              <a:rPr sz="16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1600" spc="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чистики</a:t>
            </a:r>
            <a:r>
              <a:rPr sz="16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мебели.</a:t>
            </a:r>
            <a:r>
              <a:rPr sz="16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(10)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Слева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неё,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чуть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позади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мужчина,</a:t>
            </a:r>
            <a:r>
              <a:rPr sz="1600" spc="2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также</a:t>
            </a:r>
            <a:r>
              <a:rPr sz="1600" spc="2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домашней</a:t>
            </a:r>
            <a:r>
              <a:rPr sz="1600" spc="2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одежде,</a:t>
            </a:r>
            <a:r>
              <a:rPr sz="1600" spc="2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оттирающий</a:t>
            </a:r>
            <a:r>
              <a:rPr sz="1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1600" spc="2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помощи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моющего</a:t>
            </a:r>
            <a:r>
              <a:rPr sz="1600" spc="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средства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поверхность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стола.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Интерьер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помещения</a:t>
            </a:r>
            <a:r>
              <a:rPr sz="1600" spc="4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убеждает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том,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нами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снимок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одной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6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комнат</a:t>
            </a:r>
            <a:r>
              <a:rPr sz="16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квартиры: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u="sng" spc="3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заднем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плане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видим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 шкафов,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левом </a:t>
            </a:r>
            <a:r>
              <a:rPr sz="16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углу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большой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горшок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комнатным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растением.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(15)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По-моему,</a:t>
            </a:r>
            <a:r>
              <a:rPr sz="16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семье</a:t>
            </a:r>
            <a:r>
              <a:rPr sz="16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этих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молодых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людей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царит</a:t>
            </a:r>
            <a:r>
              <a:rPr sz="1600" spc="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мир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3561" y="5434380"/>
            <a:ext cx="4695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8060" algn="l"/>
                <a:tab pos="1504315" algn="l"/>
                <a:tab pos="2301875" algn="l"/>
                <a:tab pos="2767965" algn="l"/>
                <a:tab pos="3789045" algn="l"/>
                <a:tab pos="4360545" algn="l"/>
              </a:tabLst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согласие,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потому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выходной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день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они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84885" algn="l"/>
                <a:tab pos="1757680" algn="l"/>
              </a:tabLst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проводят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вместе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02928" y="5677916"/>
            <a:ext cx="2655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6910" algn="l"/>
                <a:tab pos="1062355" algn="l"/>
                <a:tab pos="1757680" algn="l"/>
              </a:tabLst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делят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двоих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домашние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3561" y="5922365"/>
            <a:ext cx="1151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обязанности.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365" y="993647"/>
            <a:ext cx="5187166" cy="528675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613" y="133299"/>
            <a:ext cx="6192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5" dirty="0">
                <a:latin typeface="Arial"/>
                <a:cs typeface="Arial"/>
              </a:rPr>
              <a:t>ОПИСАНИЕ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561" y="1044321"/>
            <a:ext cx="469709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1)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редложенная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16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описания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фотография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скорее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всего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сделана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один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выходных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дней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600" spc="5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фотографии</a:t>
            </a:r>
            <a:r>
              <a:rPr sz="1600" u="sng" spc="3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изображены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мужчина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женщина,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делающие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домашнюю</a:t>
            </a:r>
            <a:r>
              <a:rPr sz="1600" spc="3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уборку,</a:t>
            </a:r>
            <a:r>
              <a:rPr sz="16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3)</a:t>
            </a:r>
            <a:r>
              <a:rPr sz="1600" spc="3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уборка</a:t>
            </a:r>
            <a:r>
              <a:rPr sz="1600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требует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достаточно</a:t>
            </a:r>
            <a:r>
              <a:rPr sz="1600" spc="3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много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4)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которое</a:t>
            </a:r>
            <a:r>
              <a:rPr sz="1600" spc="3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чаще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всего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бывает</a:t>
            </a:r>
            <a:r>
              <a:rPr sz="16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6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работающих</a:t>
            </a:r>
            <a:r>
              <a:rPr sz="16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людей</a:t>
            </a:r>
            <a:r>
              <a:rPr sz="16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16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выходные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5)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 переднем плане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изображена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женщина,</a:t>
            </a:r>
            <a:r>
              <a:rPr sz="1600" spc="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(6)</a:t>
            </a:r>
            <a:r>
              <a:rPr sz="1600" spc="-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которая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чистит</a:t>
            </a:r>
            <a:r>
              <a:rPr sz="1600" spc="1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диван.</a:t>
            </a:r>
            <a:r>
              <a:rPr sz="1600" spc="1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(7)</a:t>
            </a:r>
            <a:r>
              <a:rPr sz="1600" spc="1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Она</a:t>
            </a:r>
            <a:r>
              <a:rPr sz="1600" spc="1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1600" spc="1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удобной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домашней</a:t>
            </a:r>
            <a:r>
              <a:rPr sz="1600" spc="1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одежде,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(8)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на</a:t>
            </a:r>
            <a:r>
              <a:rPr sz="1600" spc="38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руках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у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неё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перчатки,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(9)</a:t>
            </a:r>
            <a:r>
              <a:rPr sz="1600" spc="3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женщина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держит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шланг</a:t>
            </a:r>
            <a:r>
              <a:rPr sz="1600" spc="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пылесоса</a:t>
            </a:r>
            <a:r>
              <a:rPr sz="1600" spc="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</a:t>
            </a:r>
            <a:r>
              <a:rPr sz="1600" spc="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насадкой</a:t>
            </a:r>
            <a:r>
              <a:rPr sz="1600" spc="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для</a:t>
            </a:r>
            <a:r>
              <a:rPr sz="1600" spc="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чистики</a:t>
            </a:r>
            <a:r>
              <a:rPr sz="1600" spc="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мебели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(10)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Слева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неё,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чуть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позади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мужчина,</a:t>
            </a:r>
            <a:r>
              <a:rPr sz="1600" spc="23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также</a:t>
            </a:r>
            <a:r>
              <a:rPr sz="1600" spc="24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spc="-50" dirty="0">
                <a:solidFill>
                  <a:srgbClr val="843B0C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домашней</a:t>
            </a:r>
            <a:r>
              <a:rPr sz="1600" spc="220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одежде,</a:t>
            </a:r>
            <a:r>
              <a:rPr sz="1600" spc="210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оттирающий</a:t>
            </a:r>
            <a:r>
              <a:rPr sz="1600" spc="225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при</a:t>
            </a:r>
            <a:r>
              <a:rPr sz="1600" spc="220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помощи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моющего</a:t>
            </a:r>
            <a:r>
              <a:rPr sz="1600" spc="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средства</a:t>
            </a:r>
            <a:r>
              <a:rPr sz="1600" spc="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поверхность</a:t>
            </a:r>
            <a:r>
              <a:rPr sz="1600" spc="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стола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Интерьер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помещения</a:t>
            </a:r>
            <a:r>
              <a:rPr sz="1600" spc="4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убеждает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1600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перед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нами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снимок</a:t>
            </a:r>
            <a:r>
              <a:rPr sz="16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одной</a:t>
            </a:r>
            <a:r>
              <a:rPr sz="16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комнат</a:t>
            </a:r>
            <a:r>
              <a:rPr sz="1600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квартиры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: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u="sng" spc="3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заднем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плане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видим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 шкафов,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левом </a:t>
            </a:r>
            <a:r>
              <a:rPr sz="16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углу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большой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горшок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комнатным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растением.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(15)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По-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моему,</a:t>
            </a:r>
            <a:r>
              <a:rPr sz="16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семье</a:t>
            </a:r>
            <a:r>
              <a:rPr sz="16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молодых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людей</a:t>
            </a:r>
            <a:r>
              <a:rPr sz="16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царит</a:t>
            </a:r>
            <a:r>
              <a:rPr sz="1600" spc="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мир</a:t>
            </a:r>
            <a:r>
              <a:rPr sz="1600" spc="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843B0C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согласие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600" spc="25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6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потому</a:t>
            </a:r>
            <a:r>
              <a:rPr sz="1600" spc="2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1600" spc="2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выходной</a:t>
            </a:r>
            <a:r>
              <a:rPr sz="1600" spc="25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день</a:t>
            </a:r>
            <a:r>
              <a:rPr sz="1600" spc="25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проводят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вместе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делят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двоих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ДОМАШНИЕ ОБЯЗАННОСТИ.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365" y="993647"/>
            <a:ext cx="5187166" cy="528675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2721" y="253365"/>
            <a:ext cx="245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МАКСИМАЛЬНО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8470" y="253365"/>
            <a:ext cx="2355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7385" y="253365"/>
            <a:ext cx="34531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СТАРАЙТЕСЬ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2156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МАТЕРИАЛЫ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КИМОВ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3990" y="619125"/>
            <a:ext cx="4679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3464560" algn="l"/>
              </a:tabLst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ПОСТРОЕНИЯ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СВОЕГО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7385" y="924924"/>
            <a:ext cx="8640445" cy="12439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МОНОЛОГИЧЕСКОГО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2007235" algn="l"/>
                <a:tab pos="4335145" algn="l"/>
                <a:tab pos="628269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ВЫУЧИТЕ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РЕЧЕВЫХ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КОНСТРУКЦИЙ,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УМЕСТНЫХ</a:t>
            </a:r>
            <a:r>
              <a:rPr sz="24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ОПИСАНИИ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1802" y="2179701"/>
            <a:ext cx="573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3667760" algn="l"/>
              </a:tabLst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1802" y="2545460"/>
            <a:ext cx="624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4710" algn="l"/>
                <a:tab pos="2917190" algn="l"/>
                <a:tab pos="446786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ДВИГАТЬСЯ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ЦЕНТРА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ПЕРЕДНЕГО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11488" y="2179701"/>
            <a:ext cx="1941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  <a:tabLst>
                <a:tab pos="1722755" algn="l"/>
              </a:tabLst>
            </a:pP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СТАРАЙТЕСЬ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ПЛАНА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7385" y="2867881"/>
            <a:ext cx="8638540" cy="36042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ЗАДНЕМУ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ПЛАНУ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  <a:tabLst>
                <a:tab pos="2478405" algn="l"/>
                <a:tab pos="5264785" algn="l"/>
                <a:tab pos="732726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ДОПОЛНЯЙТЕ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ПЕРЕЧИСЛЕНИЕ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ОБЪЕКТОВ,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ЗАПЕЧА- ТЛЁННЫХ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ФОТО,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ИХ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КОРОТКИМ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ОПИСАНИЕМ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БОЙТЕСЬ</a:t>
            </a:r>
            <a:r>
              <a:rPr sz="2400" spc="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«РАСКРАШИВАТЬ»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ФОТОГРАФИЮ,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СТРОИТЬ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45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СВОИ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ПРЕДПОЛОЖЕНИЯ</a:t>
            </a:r>
            <a:endParaRPr sz="2400">
              <a:latin typeface="Times New Roman"/>
              <a:cs typeface="Times New Roman"/>
            </a:endParaRPr>
          </a:p>
          <a:p>
            <a:pPr marL="12700" marR="165100">
              <a:lnSpc>
                <a:spcPts val="2880"/>
              </a:lnSpc>
              <a:spcBef>
                <a:spcPts val="60"/>
              </a:spcBef>
              <a:tabLst>
                <a:tab pos="2111375" algn="l"/>
                <a:tab pos="3910965" algn="l"/>
                <a:tab pos="5325745" algn="l"/>
                <a:tab pos="6083300" algn="l"/>
                <a:tab pos="824484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ИСПОЛЬЗУЯ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РЕЧЕВУЮ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ОПОРУ,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ЗАБЫВАЙТЕ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О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НЕОБХОДИМОСТИ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СТРОИТЬ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СВЯЗНЫЙ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2400">
              <a:latin typeface="Times New Roman"/>
              <a:cs typeface="Times New Roman"/>
            </a:endParaRPr>
          </a:p>
          <a:p>
            <a:pPr marL="32384" marR="148590">
              <a:lnSpc>
                <a:spcPct val="100000"/>
              </a:lnSpc>
              <a:spcBef>
                <a:spcPts val="690"/>
              </a:spcBef>
              <a:tabLst>
                <a:tab pos="2580640" algn="l"/>
                <a:tab pos="4447540" algn="l"/>
                <a:tab pos="5851525" algn="l"/>
                <a:tab pos="665035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ИСПОЛЬЗУЙТЕ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ВВОДНЫЕ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СО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ЗНАЧЕНИЕМ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СТЕПЕНИ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УВЕРЕННОСТИ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4352" y="145084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4352" y="310895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9780" y="221894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2640" y="335889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2640" y="4922520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2640" y="419557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3976" y="575462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948" y="818388"/>
            <a:ext cx="9995111" cy="57968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502" rIns="0" bIns="0" rtlCol="0">
            <a:spAutoFit/>
          </a:bodyPr>
          <a:lstStyle/>
          <a:p>
            <a:pPr marL="161607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95" dirty="0">
                <a:latin typeface="Arial"/>
                <a:cs typeface="Arial"/>
              </a:rPr>
              <a:t>ПОВЕСТВОВАНИЕ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3445" y="1427429"/>
            <a:ext cx="3477260" cy="331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ПОВЕСТВОВАНИЕ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Times New Roman"/>
              <a:cs typeface="Times New Roman"/>
            </a:endParaRPr>
          </a:p>
          <a:p>
            <a:pPr marR="7620" indent="441325">
              <a:lnSpc>
                <a:spcPct val="100000"/>
              </a:lnSpc>
              <a:buAutoNum type="arabicParenR"/>
              <a:tabLst>
                <a:tab pos="441325" algn="l"/>
                <a:tab pos="1281430" algn="l"/>
                <a:tab pos="1647189" algn="l"/>
                <a:tab pos="3296285" algn="l"/>
              </a:tabLst>
            </a:pP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РАССКАЗАТЬ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О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ПОСЛЕДОВАТЕЛЬНОСТИ СОБЫТИЙ.</a:t>
            </a:r>
            <a:endParaRPr sz="1800">
              <a:latin typeface="Times New Roman"/>
              <a:cs typeface="Times New Roman"/>
            </a:endParaRPr>
          </a:p>
          <a:p>
            <a:pPr marR="6350" indent="250825" algn="just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ВОПРОСЫ :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СЛУЧИЛОСЬ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СНАЧАЛА?</a:t>
            </a:r>
            <a:r>
              <a:rPr sz="1800" spc="3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3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СЛУЧИЛОСЬ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ПОТОМ?</a:t>
            </a:r>
            <a:r>
              <a:rPr sz="18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  <a:p>
            <a:pPr marL="245745" indent="-245745" algn="just">
              <a:lnSpc>
                <a:spcPct val="100000"/>
              </a:lnSpc>
              <a:buAutoNum type="arabicParenR"/>
              <a:tabLst>
                <a:tab pos="245745" algn="l"/>
              </a:tabLst>
            </a:pP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КАДРОВ</a:t>
            </a:r>
            <a:endParaRPr sz="1800">
              <a:latin typeface="Times New Roman"/>
              <a:cs typeface="Times New Roman"/>
            </a:endParaRPr>
          </a:p>
          <a:p>
            <a:pPr marR="5080" indent="548005" algn="just">
              <a:lnSpc>
                <a:spcPct val="98900"/>
              </a:lnSpc>
              <a:spcBef>
                <a:spcPts val="25"/>
              </a:spcBef>
              <a:buAutoNum type="arabicParenR"/>
              <a:tabLst>
                <a:tab pos="548005" algn="l"/>
              </a:tabLst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КЛЮЧЕВЫЕ</a:t>
            </a:r>
            <a:r>
              <a:rPr sz="1800" spc="43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1800" spc="4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ГЛАГОЛЫ</a:t>
            </a:r>
            <a:r>
              <a:rPr sz="1800" spc="43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44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ГЛАГОЛЬНЫЕ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ФОРМЫ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20990" y="1402841"/>
            <a:ext cx="3808729" cy="3416935"/>
          </a:xfrm>
          <a:custGeom>
            <a:avLst/>
            <a:gdLst/>
            <a:ahLst/>
            <a:cxnLst/>
            <a:rect l="l" t="t" r="r" b="b"/>
            <a:pathLst>
              <a:path w="3808729" h="3416935">
                <a:moveTo>
                  <a:pt x="0" y="3416808"/>
                </a:moveTo>
                <a:lnTo>
                  <a:pt x="3808476" y="3416808"/>
                </a:lnTo>
                <a:lnTo>
                  <a:pt x="3808476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ln w="41148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3545" marR="5080" indent="-168148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Arial"/>
                <a:cs typeface="Arial"/>
              </a:rPr>
              <a:t>РЕЧЕВЫЕ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КОНСТРУКЦИИ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100" dirty="0">
                <a:latin typeface="Arial"/>
                <a:cs typeface="Arial"/>
              </a:rPr>
              <a:t>ДЛЯ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75" dirty="0">
                <a:latin typeface="Arial"/>
                <a:cs typeface="Arial"/>
              </a:rPr>
              <a:t>ПОСТРОЕНИЯ </a:t>
            </a:r>
            <a:r>
              <a:rPr sz="3600" spc="-65" dirty="0">
                <a:latin typeface="Arial"/>
                <a:cs typeface="Arial"/>
              </a:rPr>
              <a:t>МОНОЛОГА-</a:t>
            </a:r>
            <a:r>
              <a:rPr sz="3600" spc="-40" dirty="0">
                <a:latin typeface="Arial"/>
                <a:cs typeface="Arial"/>
              </a:rPr>
              <a:t>ПОВЕСТВОВАНИЯ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892" y="170078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60" y="338480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2180" y="283921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2180" y="390601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2180" y="4475988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7796" y="552602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74442" y="1513078"/>
            <a:ext cx="81807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РОДИТЕЛЯМИ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НАША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СЕМЬЯ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ДРУЗЬЯМИ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ЛЮБИМ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(ЧАСТО)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 marL="12700" marR="916305">
              <a:lnSpc>
                <a:spcPct val="150000"/>
              </a:lnSpc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ОДНАЖДЫ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ЛЕТ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НАЗАД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ЛЕТОМ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… 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СНАЧАЛА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ПОТОМ</a:t>
            </a:r>
            <a:r>
              <a:rPr sz="2400" spc="-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 marL="12700" marR="78105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СОБЫТИЕ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ОСТАВИЛО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МЕНЯ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САМЫЕ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ПРИЯТНЫЕ ВОСПОМИНАНИЯ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НАВСЕГДА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ЗАПОМНИЛ(А)…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183" rIns="0" bIns="0" rtlCol="0">
            <a:spAutoFit/>
          </a:bodyPr>
          <a:lstStyle/>
          <a:p>
            <a:pPr marL="155003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 </a:t>
            </a:r>
            <a:r>
              <a:rPr spc="-95" dirty="0">
                <a:latin typeface="Arial"/>
                <a:cs typeface="Arial"/>
              </a:rPr>
              <a:t>ПОВЕСТВОВАНИЕ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9911" y="1326896"/>
            <a:ext cx="461391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(1)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Мы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600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родителями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очень</a:t>
            </a:r>
            <a:r>
              <a:rPr sz="1600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любим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выходные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дни </a:t>
            </a:r>
            <a:r>
              <a:rPr sz="1600" dirty="0">
                <a:latin typeface="Times New Roman"/>
                <a:cs typeface="Times New Roman"/>
              </a:rPr>
              <a:t>посещать</a:t>
            </a:r>
            <a:r>
              <a:rPr sz="1600" spc="4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экспозиции</a:t>
            </a:r>
            <a:r>
              <a:rPr sz="1600" spc="484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многочисленных</a:t>
            </a:r>
            <a:r>
              <a:rPr sz="1600" spc="47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музеев </a:t>
            </a:r>
            <a:r>
              <a:rPr sz="1600" dirty="0">
                <a:latin typeface="Times New Roman"/>
                <a:cs typeface="Times New Roman"/>
              </a:rPr>
              <a:t>нашего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города.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(2)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Месяц</a:t>
            </a:r>
            <a:r>
              <a:rPr sz="1600" u="sng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назад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Музее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древностей.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(3)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открылся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лет </a:t>
            </a:r>
            <a:r>
              <a:rPr sz="1600" dirty="0">
                <a:latin typeface="Times New Roman"/>
                <a:cs typeface="Times New Roman"/>
              </a:rPr>
              <a:t>назад,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(4)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наша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семья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побывала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там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впервые.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(5)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Сначала</a:t>
            </a:r>
            <a:r>
              <a:rPr sz="1600" u="sng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вошли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огромный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зал,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наполненный </a:t>
            </a:r>
            <a:r>
              <a:rPr sz="1600" dirty="0">
                <a:latin typeface="Times New Roman"/>
                <a:cs typeface="Times New Roman"/>
              </a:rPr>
              <a:t>скелетами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динозавров,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ящеров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млекопитающих.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(6)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Наверное,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особенно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мне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здесь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запомнился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один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ценнейших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экспонатов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музея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скелет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мамонта.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(7)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словам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экскурсовода,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скелет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найден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Пермском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крае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1927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году.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(8)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Потом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spc="-25" dirty="0">
                <a:latin typeface="Times New Roman"/>
                <a:cs typeface="Times New Roman"/>
              </a:rPr>
              <a:t>мы </a:t>
            </a:r>
            <a:r>
              <a:rPr sz="1600" dirty="0">
                <a:latin typeface="Times New Roman"/>
                <a:cs typeface="Times New Roman"/>
              </a:rPr>
              <a:t>поднялись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лестнице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попали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геологический </a:t>
            </a:r>
            <a:r>
              <a:rPr sz="1600" dirty="0">
                <a:latin typeface="Times New Roman"/>
                <a:cs typeface="Times New Roman"/>
              </a:rPr>
              <a:t>отдел</a:t>
            </a:r>
            <a:r>
              <a:rPr sz="1600" spc="4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музея,</a:t>
            </a:r>
            <a:r>
              <a:rPr sz="1600" spc="4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(9)</a:t>
            </a:r>
            <a:r>
              <a:rPr sz="1600" spc="4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4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представлены</a:t>
            </a:r>
            <a:r>
              <a:rPr sz="1600" spc="44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образцы </a:t>
            </a:r>
            <a:r>
              <a:rPr sz="1600" dirty="0">
                <a:latin typeface="Times New Roman"/>
                <a:cs typeface="Times New Roman"/>
              </a:rPr>
              <a:t>полезных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ископаемых,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(10)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которыми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spc="-10" dirty="0">
                <a:latin typeface="Times New Roman"/>
                <a:cs typeface="Times New Roman"/>
              </a:rPr>
              <a:t>богат </a:t>
            </a:r>
            <a:r>
              <a:rPr sz="1600" dirty="0">
                <a:latin typeface="Times New Roman"/>
                <a:cs typeface="Times New Roman"/>
              </a:rPr>
              <a:t>Пермский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край.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(11)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конце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зашли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зал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музея,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рассказывающий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палеонтологических </a:t>
            </a:r>
            <a:r>
              <a:rPr sz="1600" dirty="0">
                <a:latin typeface="Times New Roman"/>
                <a:cs typeface="Times New Roman"/>
              </a:rPr>
              <a:t>экспедициях</a:t>
            </a:r>
            <a:r>
              <a:rPr sz="1600" spc="2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2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учёных.</a:t>
            </a:r>
            <a:r>
              <a:rPr sz="1600" spc="2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(12)</a:t>
            </a:r>
            <a:r>
              <a:rPr sz="1600" spc="2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Два</a:t>
            </a:r>
            <a:r>
              <a:rPr sz="1600" spc="254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часа, </a:t>
            </a:r>
            <a:r>
              <a:rPr sz="1600" dirty="0">
                <a:latin typeface="Times New Roman"/>
                <a:cs typeface="Times New Roman"/>
              </a:rPr>
              <a:t>поведённые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музее,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оставили</a:t>
            </a:r>
            <a:r>
              <a:rPr sz="1600" u="sng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меня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самые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приятные</a:t>
            </a:r>
            <a:r>
              <a:rPr sz="1600" u="sng" spc="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воспоминания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(13)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экскурсия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Музею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древностей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всей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нашей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семьи </a:t>
            </a:r>
            <a:r>
              <a:rPr sz="1600" dirty="0">
                <a:latin typeface="Times New Roman"/>
                <a:cs typeface="Times New Roman"/>
              </a:rPr>
              <a:t>очень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интересной и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познавательной.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064" y="1487424"/>
            <a:ext cx="5416295" cy="359816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183" rIns="0" bIns="0" rtlCol="0">
            <a:spAutoFit/>
          </a:bodyPr>
          <a:lstStyle/>
          <a:p>
            <a:pPr marL="155003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 </a:t>
            </a:r>
            <a:r>
              <a:rPr spc="-95" dirty="0">
                <a:latin typeface="Arial"/>
                <a:cs typeface="Arial"/>
              </a:rPr>
              <a:t>ПОВЕСТВОВАНИЕ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9911" y="1326896"/>
            <a:ext cx="461391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(1)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Мы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600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родителями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очень</a:t>
            </a:r>
            <a:r>
              <a:rPr sz="1600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любим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выходные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дни </a:t>
            </a:r>
            <a:r>
              <a:rPr sz="1600" dirty="0">
                <a:latin typeface="Times New Roman"/>
                <a:cs typeface="Times New Roman"/>
              </a:rPr>
              <a:t>посещать</a:t>
            </a:r>
            <a:r>
              <a:rPr sz="1600" spc="4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экспозиции</a:t>
            </a:r>
            <a:r>
              <a:rPr sz="1600" spc="484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многочисленных</a:t>
            </a:r>
            <a:r>
              <a:rPr sz="1600" spc="47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музеев </a:t>
            </a:r>
            <a:r>
              <a:rPr sz="1600" dirty="0">
                <a:latin typeface="Times New Roman"/>
                <a:cs typeface="Times New Roman"/>
              </a:rPr>
              <a:t>нашего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города.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(2)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Месяц</a:t>
            </a:r>
            <a:r>
              <a:rPr sz="1600" u="sng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назад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1600" spc="2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Музее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пермских</a:t>
            </a:r>
            <a:r>
              <a:rPr sz="1600" spc="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древностей.</a:t>
            </a:r>
            <a:r>
              <a:rPr sz="1600" spc="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(3)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открылся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лет </a:t>
            </a:r>
            <a:r>
              <a:rPr sz="1600" dirty="0">
                <a:latin typeface="Times New Roman"/>
                <a:cs typeface="Times New Roman"/>
              </a:rPr>
              <a:t>назад,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(4)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наша</a:t>
            </a:r>
            <a:r>
              <a:rPr sz="1600" spc="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семья</a:t>
            </a:r>
            <a:r>
              <a:rPr sz="1600" spc="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побывала</a:t>
            </a:r>
            <a:r>
              <a:rPr sz="1600" spc="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там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впервые.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(5)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Сначала</a:t>
            </a:r>
            <a:r>
              <a:rPr sz="1600" u="sng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вошли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огромный</a:t>
            </a:r>
            <a:r>
              <a:rPr sz="1600" spc="3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зал,</a:t>
            </a:r>
            <a:r>
              <a:rPr sz="1600" spc="3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наполненный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скелетами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динозавров,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ящеров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млекопитающих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(6)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Наверное,</a:t>
            </a:r>
            <a:r>
              <a:rPr sz="16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особенно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мне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здесь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запомнился</a:t>
            </a:r>
            <a:r>
              <a:rPr sz="1600" spc="1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843B0C"/>
                </a:solidFill>
                <a:latin typeface="Times New Roman"/>
                <a:cs typeface="Times New Roman"/>
              </a:rPr>
              <a:t>один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из</a:t>
            </a:r>
            <a:r>
              <a:rPr sz="1600" spc="2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ценнейших</a:t>
            </a:r>
            <a:r>
              <a:rPr sz="1600" spc="204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экспонатов</a:t>
            </a:r>
            <a:r>
              <a:rPr sz="1600" spc="19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музея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–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скелет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мамонта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(7)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6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словам</a:t>
            </a:r>
            <a:r>
              <a:rPr sz="16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экскурсовода,</a:t>
            </a:r>
            <a:r>
              <a:rPr sz="16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скелет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найден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Пермском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крае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1927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году.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(8)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Потом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spc="-25" dirty="0">
                <a:latin typeface="Times New Roman"/>
                <a:cs typeface="Times New Roman"/>
              </a:rPr>
              <a:t>мы </a:t>
            </a:r>
            <a:r>
              <a:rPr sz="1600" dirty="0">
                <a:latin typeface="Times New Roman"/>
                <a:cs typeface="Times New Roman"/>
              </a:rPr>
              <a:t>поднялись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лестнице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попали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1600" spc="3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геологический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отдел</a:t>
            </a:r>
            <a:r>
              <a:rPr sz="1600" spc="44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музея,</a:t>
            </a:r>
            <a:r>
              <a:rPr sz="1600" spc="45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(9)</a:t>
            </a:r>
            <a:r>
              <a:rPr sz="1600" spc="4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4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представлены</a:t>
            </a:r>
            <a:r>
              <a:rPr sz="1600" spc="44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образцы </a:t>
            </a:r>
            <a:r>
              <a:rPr sz="1600" dirty="0">
                <a:latin typeface="Times New Roman"/>
                <a:cs typeface="Times New Roman"/>
              </a:rPr>
              <a:t>полезных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ископаемых,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(10)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которыми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spc="-10" dirty="0">
                <a:latin typeface="Times New Roman"/>
                <a:cs typeface="Times New Roman"/>
              </a:rPr>
              <a:t>богат </a:t>
            </a:r>
            <a:r>
              <a:rPr sz="1600" dirty="0">
                <a:latin typeface="Times New Roman"/>
                <a:cs typeface="Times New Roman"/>
              </a:rPr>
              <a:t>Пермский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край.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(11)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конце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зашли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зал</a:t>
            </a:r>
            <a:r>
              <a:rPr sz="1600" spc="3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музея,</a:t>
            </a:r>
            <a:r>
              <a:rPr sz="1600" spc="3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рассказывающий</a:t>
            </a:r>
            <a:r>
              <a:rPr sz="1600" spc="3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</a:t>
            </a:r>
            <a:r>
              <a:rPr sz="1600" spc="3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палеонтологических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экспедициях</a:t>
            </a:r>
            <a:r>
              <a:rPr sz="1600" spc="27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пермских</a:t>
            </a:r>
            <a:r>
              <a:rPr sz="1600" spc="26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учёных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2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(12)</a:t>
            </a:r>
            <a:r>
              <a:rPr sz="1600" spc="2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Два</a:t>
            </a:r>
            <a:r>
              <a:rPr sz="1600" spc="254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часа, </a:t>
            </a:r>
            <a:r>
              <a:rPr sz="1600" dirty="0">
                <a:latin typeface="Times New Roman"/>
                <a:cs typeface="Times New Roman"/>
              </a:rPr>
              <a:t>поведённые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музее,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оставили</a:t>
            </a:r>
            <a:r>
              <a:rPr sz="1600" u="sng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меня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самые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приятные</a:t>
            </a:r>
            <a:r>
              <a:rPr sz="1600" u="sng" spc="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воспоминания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(13)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экскурсия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Музею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древностей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всей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нашей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семьи </a:t>
            </a:r>
            <a:r>
              <a:rPr sz="1600" dirty="0">
                <a:latin typeface="Times New Roman"/>
                <a:cs typeface="Times New Roman"/>
              </a:rPr>
              <a:t>очень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интересной и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познавательной.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064" y="1487424"/>
            <a:ext cx="5416295" cy="359816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986" rIns="0" bIns="0" rtlCol="0">
            <a:spAutoFit/>
          </a:bodyPr>
          <a:lstStyle/>
          <a:p>
            <a:pPr marL="178562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РАССУЖДЕНИЕ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198" y="1150141"/>
            <a:ext cx="9105766" cy="5339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381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Кто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и когда сдаёт повторно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228601"/>
            <a:ext cx="9829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Если выявили </a:t>
            </a:r>
            <a:r>
              <a:rPr lang="ru-RU" dirty="0">
                <a:solidFill>
                  <a:srgbClr val="C00000"/>
                </a:solidFill>
              </a:rPr>
              <a:t>некачественную аудиозапись</a:t>
            </a:r>
            <a:r>
              <a:rPr lang="ru-RU" dirty="0"/>
              <a:t> ответа участника итогового собеседования сразу после окончания итогового собеседования, ответственный организатор образовательной организации составляет </a:t>
            </a:r>
            <a:r>
              <a:rPr lang="ru-RU" dirty="0">
                <a:solidFill>
                  <a:srgbClr val="C00000"/>
                </a:solidFill>
              </a:rPr>
              <a:t>Акт о досрочном завершении </a:t>
            </a:r>
            <a:r>
              <a:rPr lang="ru-RU" dirty="0"/>
              <a:t>итогового собеседования по русскому языку по уважительным причинам. После этого участнику предоставляют возможность повторно пройти итоговое собеседование в </a:t>
            </a:r>
            <a:r>
              <a:rPr lang="ru-RU" dirty="0">
                <a:solidFill>
                  <a:srgbClr val="C00000"/>
                </a:solidFill>
              </a:rPr>
              <a:t>дополнительные сроки или в день проведения итогового собеседования с использованием другого варианта КИМ</a:t>
            </a:r>
            <a:r>
              <a:rPr lang="ru-RU" dirty="0"/>
              <a:t> итогового собеседования, с которым участник не работал ранее. Выбор предоставляют в случае наличия технической возможности для повторной процедуры в день проведения итогового собеседования и согласия участника итогового собеседования.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4038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1752600" y="1066800"/>
            <a:ext cx="365760" cy="381000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3810000"/>
            <a:ext cx="960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участник не может завершить итоговое собеседование </a:t>
            </a:r>
            <a:r>
              <a:rPr lang="ru-RU" dirty="0">
                <a:solidFill>
                  <a:srgbClr val="C00000"/>
                </a:solidFill>
              </a:rPr>
              <a:t>по состоянию здоровья </a:t>
            </a:r>
            <a:r>
              <a:rPr lang="ru-RU" dirty="0"/>
              <a:t>или другим объективным причинам, он </a:t>
            </a:r>
            <a:r>
              <a:rPr lang="ru-RU" dirty="0">
                <a:solidFill>
                  <a:srgbClr val="C00000"/>
                </a:solidFill>
              </a:rPr>
              <a:t>вправе покинуть аудиторию </a:t>
            </a:r>
            <a:r>
              <a:rPr lang="ru-RU" dirty="0"/>
              <a:t>проведения итогового собеседования. Организатор оформляет </a:t>
            </a:r>
            <a:r>
              <a:rPr lang="ru-RU" dirty="0">
                <a:solidFill>
                  <a:srgbClr val="C00000"/>
                </a:solidFill>
              </a:rPr>
              <a:t>Акт о досрочном завершении </a:t>
            </a:r>
            <a:r>
              <a:rPr lang="ru-RU" dirty="0"/>
              <a:t>итогового собеседования по русскому языку по уважительным причинам. Такие участники проходят итоговое собеседование повторно </a:t>
            </a:r>
            <a:r>
              <a:rPr lang="ru-RU" dirty="0">
                <a:solidFill>
                  <a:srgbClr val="C00000"/>
                </a:solidFill>
              </a:rPr>
              <a:t>в дополнительные сроки</a:t>
            </a:r>
            <a:r>
              <a:rPr lang="ru-RU" dirty="0"/>
              <a:t>, когда документально подтвердят уважительную причину завершения испытания.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8975" marR="5080" indent="-194691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Arial"/>
                <a:cs typeface="Arial"/>
              </a:rPr>
              <a:t>РЕЧЕВЫЕ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КОНСТРУКЦИИ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100" dirty="0">
                <a:latin typeface="Arial"/>
                <a:cs typeface="Arial"/>
              </a:rPr>
              <a:t>ДЛЯ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75" dirty="0">
                <a:latin typeface="Arial"/>
                <a:cs typeface="Arial"/>
              </a:rPr>
              <a:t>ПОСТРОЕНИЯ </a:t>
            </a:r>
            <a:r>
              <a:rPr sz="3600" spc="-65" dirty="0">
                <a:latin typeface="Arial"/>
                <a:cs typeface="Arial"/>
              </a:rPr>
              <a:t>МОНОЛОГА-</a:t>
            </a:r>
            <a:r>
              <a:rPr sz="3600" spc="-10" dirty="0">
                <a:latin typeface="Arial"/>
                <a:cs typeface="Arial"/>
              </a:rPr>
              <a:t>РАССУЖДЕНИЯ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892" y="170078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1992" y="272338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2180" y="390601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2180" y="471677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7796" y="552602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81960" y="1723390"/>
            <a:ext cx="8171815" cy="416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ПРОБЛЕМНЫЙ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ОДНОЗНАЧНОГО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ТРУДНО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ОДНОЗНАЧНО.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СЧИТАЮТ,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ДРУГИЕ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ДУМАЮТ,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Я,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НАПРИМЕР,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СЧИТАЮ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ДУМАЮ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073775" cy="6858000"/>
            <a:chOff x="0" y="0"/>
            <a:chExt cx="60737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618" y="1777297"/>
              <a:ext cx="4393684" cy="33387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2876" y="404622"/>
            <a:ext cx="7141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РАССУЖДЕНИЕ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2944" y="1130884"/>
            <a:ext cx="563816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8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Почему</a:t>
            </a:r>
            <a:r>
              <a:rPr sz="1800" u="sng" spc="16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люди</a:t>
            </a:r>
            <a:r>
              <a:rPr sz="18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любят</a:t>
            </a:r>
            <a:r>
              <a:rPr sz="18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путешествовать?</a:t>
            </a:r>
            <a:r>
              <a:rPr sz="18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Думаю,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этот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вопрос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однозначного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ответа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(3)</a:t>
            </a:r>
            <a:r>
              <a:rPr sz="18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Одни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считают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(4)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увидеть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узнать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много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нового.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5)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Другие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думают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(6)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испытать</a:t>
            </a:r>
            <a:r>
              <a:rPr sz="18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силу</a:t>
            </a:r>
            <a:r>
              <a:rPr sz="18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воли,</a:t>
            </a:r>
            <a:r>
              <a:rPr sz="18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выносливость,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способность</a:t>
            </a:r>
            <a:r>
              <a:rPr sz="1800" spc="3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преодолевать</a:t>
            </a:r>
            <a:r>
              <a:rPr sz="18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трудности.</a:t>
            </a:r>
            <a:r>
              <a:rPr sz="1800" spc="3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(7)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Я</a:t>
            </a:r>
            <a:r>
              <a:rPr sz="1800" u="sng" spc="3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уверена,</a:t>
            </a:r>
            <a:r>
              <a:rPr sz="18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(8)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первые,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вторые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правы.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(9)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Однако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люблю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(10)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они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позволяют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человеку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найти</a:t>
            </a:r>
            <a:r>
              <a:rPr sz="1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новых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друзей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испытать</a:t>
            </a:r>
            <a:r>
              <a:rPr sz="1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прочность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уже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существующую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дружбу.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мае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этого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года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сплава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байдарках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реке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Чусовой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товарищами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попали</a:t>
            </a:r>
            <a:r>
              <a:rPr sz="1800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трудную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ситуацию: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800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лодок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перевернулись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четверо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нас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оказались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холодной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весенней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воде.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очень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испугалась,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(15)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но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мои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спутники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растерялись,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вытащили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всех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воды,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спасли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часть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наших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вещей.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вынужденном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привале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помогали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нам,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пытались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согреть,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успокоить,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утешить.</a:t>
            </a:r>
            <a:r>
              <a:rPr sz="1800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(17)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конца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похода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чувствовала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заботу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поддержку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друзей.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(18)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По-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моему,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4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путешествие</a:t>
            </a:r>
            <a:r>
              <a:rPr sz="1800" spc="4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я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запомню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всю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жизнь.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1482" y="2929889"/>
            <a:ext cx="3273425" cy="1409065"/>
          </a:xfrm>
          <a:custGeom>
            <a:avLst/>
            <a:gdLst/>
            <a:ahLst/>
            <a:cxnLst/>
            <a:rect l="l" t="t" r="r" b="b"/>
            <a:pathLst>
              <a:path w="3273425" h="1409064">
                <a:moveTo>
                  <a:pt x="525780" y="0"/>
                </a:moveTo>
                <a:lnTo>
                  <a:pt x="3273425" y="18414"/>
                </a:lnTo>
              </a:path>
              <a:path w="3273425" h="1409064">
                <a:moveTo>
                  <a:pt x="265175" y="772668"/>
                </a:moveTo>
                <a:lnTo>
                  <a:pt x="2153920" y="777240"/>
                </a:lnTo>
              </a:path>
              <a:path w="3273425" h="1409064">
                <a:moveTo>
                  <a:pt x="309372" y="992124"/>
                </a:moveTo>
                <a:lnTo>
                  <a:pt x="1529969" y="992124"/>
                </a:lnTo>
              </a:path>
              <a:path w="3273425" h="1409064">
                <a:moveTo>
                  <a:pt x="419100" y="1190244"/>
                </a:moveTo>
                <a:lnTo>
                  <a:pt x="2544064" y="1190244"/>
                </a:lnTo>
              </a:path>
              <a:path w="3273425" h="1409064">
                <a:moveTo>
                  <a:pt x="0" y="1405128"/>
                </a:moveTo>
                <a:lnTo>
                  <a:pt x="2241677" y="1409065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139815" cy="6858000"/>
            <a:chOff x="0" y="0"/>
            <a:chExt cx="61398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735" y="1777205"/>
              <a:ext cx="4459686" cy="3320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2876" y="404622"/>
            <a:ext cx="7141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РАССУЖДЕНИЕ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2944" y="911097"/>
            <a:ext cx="563816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Почему</a:t>
            </a:r>
            <a:r>
              <a:rPr sz="1800" u="sng" spc="15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люди</a:t>
            </a:r>
            <a:r>
              <a:rPr sz="1800" u="sng" spc="14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любят</a:t>
            </a:r>
            <a:r>
              <a:rPr sz="1800" u="sng" spc="15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путешествовать?</a:t>
            </a:r>
            <a:r>
              <a:rPr sz="1800" u="sng" spc="15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Думаю,</a:t>
            </a:r>
            <a:r>
              <a:rPr sz="18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этот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вопрос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однозначного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ответа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(3)</a:t>
            </a:r>
            <a:r>
              <a:rPr sz="18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Одни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считают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(4)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увидеть</a:t>
            </a:r>
            <a:r>
              <a:rPr sz="1800" spc="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1800" spc="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узнать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много</a:t>
            </a:r>
            <a:r>
              <a:rPr sz="1800" spc="1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нового.</a:t>
            </a:r>
            <a:r>
              <a:rPr sz="1800" spc="1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5)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Другие</a:t>
            </a:r>
            <a:r>
              <a:rPr sz="1800" u="sng" spc="1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думают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(6)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9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испытать</a:t>
            </a:r>
            <a:r>
              <a:rPr sz="1800" spc="9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силу</a:t>
            </a:r>
            <a:r>
              <a:rPr sz="1800" spc="10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воли,</a:t>
            </a:r>
            <a:r>
              <a:rPr sz="1800" spc="9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выносливость,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способность</a:t>
            </a:r>
            <a:r>
              <a:rPr sz="1800" spc="3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преодолевать</a:t>
            </a:r>
            <a:r>
              <a:rPr sz="1800" spc="3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трудности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800" spc="3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(7)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Я</a:t>
            </a:r>
            <a:r>
              <a:rPr sz="1800" u="sng" spc="3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уверена,</a:t>
            </a:r>
            <a:r>
              <a:rPr sz="18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(8)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первые,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вторые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правы.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(9)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Однако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я</a:t>
            </a:r>
            <a:r>
              <a:rPr sz="1800" spc="4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люблю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4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(10)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они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позволяют</a:t>
            </a:r>
            <a:r>
              <a:rPr sz="1800" spc="5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человеку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найти</a:t>
            </a:r>
            <a:r>
              <a:rPr sz="1800" spc="17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новых</a:t>
            </a:r>
            <a:r>
              <a:rPr sz="1800" spc="17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друзей</a:t>
            </a:r>
            <a:r>
              <a:rPr sz="1800" spc="18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1800" spc="18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испытать</a:t>
            </a:r>
            <a:r>
              <a:rPr sz="1800" spc="18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на</a:t>
            </a:r>
            <a:r>
              <a:rPr sz="1800" spc="18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прочность</a:t>
            </a:r>
            <a:r>
              <a:rPr sz="1800" spc="17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843B0C"/>
                </a:solidFill>
                <a:latin typeface="Times New Roman"/>
                <a:cs typeface="Times New Roman"/>
              </a:rPr>
              <a:t>уже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существующую</a:t>
            </a:r>
            <a:r>
              <a:rPr sz="1800" spc="1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дружбу.</a:t>
            </a:r>
            <a:r>
              <a:rPr sz="1800" spc="1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мае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этого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года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сплава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байдарках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реке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Чусовой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товарищами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попали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трудную</a:t>
            </a:r>
            <a:r>
              <a:rPr sz="1800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ситуацию: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лодок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перевернулись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четверо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нас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оказались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холодной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весенней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воде.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очень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испугалась,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(15)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но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мои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спутники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растерялись,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вытащили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всех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воды,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спасли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часть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наших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вещей.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вынужденном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привале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помогали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нам,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пытались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согреть,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успокоить,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утешить.</a:t>
            </a:r>
            <a:r>
              <a:rPr sz="1800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(17)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конца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похода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чувствовала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заботу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поддержку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друзей.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(18)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По-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моему,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4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путешествие</a:t>
            </a:r>
            <a:r>
              <a:rPr sz="1800" spc="4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я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запомню</a:t>
            </a:r>
            <a:r>
              <a:rPr sz="1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всю</a:t>
            </a:r>
            <a:r>
              <a:rPr sz="1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жизнь.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1482" y="2929889"/>
            <a:ext cx="3360420" cy="1409065"/>
          </a:xfrm>
          <a:custGeom>
            <a:avLst/>
            <a:gdLst/>
            <a:ahLst/>
            <a:cxnLst/>
            <a:rect l="l" t="t" r="r" b="b"/>
            <a:pathLst>
              <a:path w="3360420" h="1409064">
                <a:moveTo>
                  <a:pt x="612648" y="0"/>
                </a:moveTo>
                <a:lnTo>
                  <a:pt x="3360293" y="18414"/>
                </a:lnTo>
              </a:path>
              <a:path w="3360420" h="1409064">
                <a:moveTo>
                  <a:pt x="265175" y="772668"/>
                </a:moveTo>
                <a:lnTo>
                  <a:pt x="2153920" y="777240"/>
                </a:lnTo>
              </a:path>
              <a:path w="3360420" h="1409064">
                <a:moveTo>
                  <a:pt x="426719" y="992124"/>
                </a:moveTo>
                <a:lnTo>
                  <a:pt x="1647317" y="992124"/>
                </a:lnTo>
              </a:path>
              <a:path w="3360420" h="1409064">
                <a:moveTo>
                  <a:pt x="496824" y="1190244"/>
                </a:moveTo>
                <a:lnTo>
                  <a:pt x="2621788" y="1190244"/>
                </a:lnTo>
              </a:path>
              <a:path w="3360420" h="1409064">
                <a:moveTo>
                  <a:pt x="0" y="1405128"/>
                </a:moveTo>
                <a:lnTo>
                  <a:pt x="2241677" y="1409065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761" y="280161"/>
            <a:ext cx="4137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2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9113" y="1250442"/>
            <a:ext cx="85115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405890" algn="l"/>
                <a:tab pos="1992630" algn="l"/>
                <a:tab pos="3726815" algn="l"/>
                <a:tab pos="5194935" algn="l"/>
                <a:tab pos="5543550" algn="l"/>
                <a:tab pos="723265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ВОПРОСЫ,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ДАННЫЕ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ЗАДАНИИ,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ВМЕСТО СОЗДАНИЯ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ЦЕЛЬНОГО</a:t>
            </a:r>
            <a:r>
              <a:rPr sz="2400" spc="-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ТЕКСТА;</a:t>
            </a:r>
            <a:endParaRPr sz="2400">
              <a:latin typeface="Times New Roman"/>
              <a:cs typeface="Times New Roman"/>
            </a:endParaRPr>
          </a:p>
          <a:p>
            <a:pPr marL="12700" marR="5715">
              <a:lnSpc>
                <a:spcPct val="150000"/>
              </a:lnSpc>
              <a:tabLst>
                <a:tab pos="3121660" algn="l"/>
                <a:tab pos="536384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МАЛЕНЬКИЙ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ОБЪЁМ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МОНОЛОГИЧЕСКОГО ВЫСКАЗЫВАНИЯ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(3–5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ФРАЗ);</a:t>
            </a:r>
            <a:endParaRPr sz="2400">
              <a:latin typeface="Times New Roman"/>
              <a:cs typeface="Times New Roman"/>
            </a:endParaRPr>
          </a:p>
          <a:p>
            <a:pPr marL="12700" marR="24130">
              <a:lnSpc>
                <a:spcPct val="150000"/>
              </a:lnSpc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БОЛЬШОЕ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КОЛИЧЕСТВО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НЕОПРАВДАННЫХ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ПАУЗ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РЕЧИ;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БОЛЬШОЕ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КОЛИЧЕСТВО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РЕЧЕВЫХ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ГРАММАТИЧЕСКИХ ОШИБОК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5020" y="149351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4164" y="256336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1304" y="366979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3496" y="418795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94234"/>
            <a:ext cx="6073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175764" y="360439"/>
            <a:ext cx="9131300" cy="470789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610"/>
              </a:spcBef>
            </a:pP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ЭКЗАМЕНАТОРУ-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СОБЕСЕДНИКУ?</a:t>
            </a:r>
            <a:endParaRPr sz="2800">
              <a:latin typeface="Times New Roman"/>
              <a:cs typeface="Times New Roman"/>
            </a:endParaRPr>
          </a:p>
          <a:p>
            <a:pPr marL="36830" marR="5080" algn="just">
              <a:lnSpc>
                <a:spcPct val="100000"/>
              </a:lnSpc>
              <a:spcBef>
                <a:spcPts val="1415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УЧЕНИКУ</a:t>
            </a:r>
            <a:r>
              <a:rPr sz="2600" spc="2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НЕОБХОДИМО</a:t>
            </a:r>
            <a:r>
              <a:rPr sz="2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ПРЕДОСТАВИТЬ</a:t>
            </a:r>
            <a:r>
              <a:rPr sz="2600" spc="20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10-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15</a:t>
            </a:r>
            <a:r>
              <a:rPr sz="2600" spc="2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СЕКУНД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ВЫБОРА</a:t>
            </a:r>
            <a:r>
              <a:rPr sz="26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ОДНОЙ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ТЕМЫ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ТРЁХ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ПРЕДЛОЖЕННЫХ</a:t>
            </a:r>
            <a:endParaRPr sz="2600">
              <a:latin typeface="Times New Roman"/>
              <a:cs typeface="Times New Roman"/>
            </a:endParaRPr>
          </a:p>
          <a:p>
            <a:pPr marL="16510" marR="80010" algn="just">
              <a:lnSpc>
                <a:spcPct val="100000"/>
              </a:lnSpc>
              <a:spcBef>
                <a:spcPts val="1160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ФОТОГРАФИЮ</a:t>
            </a:r>
            <a:r>
              <a:rPr sz="2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600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ОПИСАНИЯ</a:t>
            </a:r>
            <a:r>
              <a:rPr sz="2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600" spc="2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РЕЧЕВУЮ</a:t>
            </a:r>
            <a:r>
              <a:rPr sz="2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ОПОРУ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УВИДИТ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26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ПОСЛЕ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ВЫБОРА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85622"/>
                </a:solidFill>
                <a:latin typeface="Times New Roman"/>
                <a:cs typeface="Times New Roman"/>
              </a:rPr>
              <a:t>ТЕМЫ</a:t>
            </a:r>
            <a:endParaRPr sz="2600">
              <a:latin typeface="Times New Roman"/>
              <a:cs typeface="Times New Roman"/>
            </a:endParaRPr>
          </a:p>
          <a:p>
            <a:pPr marL="12700" marR="83185" algn="just">
              <a:lnSpc>
                <a:spcPct val="100000"/>
              </a:lnSpc>
              <a:spcBef>
                <a:spcPts val="520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600" spc="55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600" spc="5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r>
              <a:rPr sz="2600" spc="5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600" spc="5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600" spc="5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ПЕРЕД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УЧАЩИМСЯ</a:t>
            </a:r>
            <a:r>
              <a:rPr sz="26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ПОСТОЯННО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НАХОДИТСЯ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РЕЧЕВАЯ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ОПОРА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(+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 ФОТО)</a:t>
            </a:r>
            <a:endParaRPr sz="2600">
              <a:latin typeface="Times New Roman"/>
              <a:cs typeface="Times New Roman"/>
            </a:endParaRPr>
          </a:p>
          <a:p>
            <a:pPr marL="12700" marR="85725" algn="just">
              <a:lnSpc>
                <a:spcPct val="100000"/>
              </a:lnSpc>
              <a:spcBef>
                <a:spcPts val="819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600" spc="6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600" spc="6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r>
              <a:rPr sz="2600" spc="6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600" spc="6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600" spc="6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600" spc="6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385622"/>
                </a:solidFill>
                <a:latin typeface="Times New Roman"/>
                <a:cs typeface="Times New Roman"/>
              </a:rPr>
              <a:t>ПРАВА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ДЕЛАТЬ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НИКАКИЕ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ЗАПИСИ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2989" y="5225541"/>
            <a:ext cx="905319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41245" algn="l"/>
                <a:tab pos="2606675" algn="l"/>
                <a:tab pos="4963160" algn="l"/>
                <a:tab pos="5387975" algn="l"/>
                <a:tab pos="8819515" algn="l"/>
              </a:tabLst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НЕОБХОДИМО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ВНИМАТЕЛЬНО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ПРИСЛУШИВАТЬСЯ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К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МОНОЛОГУ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УЧАЩЕГОСЯ,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1297" y="5621832"/>
            <a:ext cx="25247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ОСУЩЕСТВИТЬ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2989" y="6017767"/>
            <a:ext cx="52660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ПЛАВНЫЙ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ПЕРЕХОД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ДИАЛОГУ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5460" y="120700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7548" y="218389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7548" y="296875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4980" y="4311395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2412" y="525017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6298" y="925232"/>
            <a:ext cx="6702941" cy="43542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813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</a:t>
            </a:r>
            <a:r>
              <a:rPr spc="-140" dirty="0"/>
              <a:t> </a:t>
            </a:r>
            <a:r>
              <a:rPr spc="-10" dirty="0"/>
              <a:t>ОЦЕНИВАНИЯ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7191" y="5582208"/>
            <a:ext cx="887984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r>
              <a:rPr sz="20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130" dirty="0">
                <a:solidFill>
                  <a:srgbClr val="385622"/>
                </a:solidFill>
                <a:latin typeface="Trebuchet MS"/>
                <a:cs typeface="Trebuchet MS"/>
              </a:rPr>
              <a:t>М2</a:t>
            </a:r>
            <a:r>
              <a:rPr sz="2000" b="1" i="1" spc="8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(ранее</a:t>
            </a:r>
            <a:r>
              <a:rPr sz="20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r>
              <a:rPr sz="20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М3)</a:t>
            </a:r>
            <a:r>
              <a:rPr sz="2000" b="1" i="1" spc="8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переименован:</a:t>
            </a:r>
            <a:r>
              <a:rPr sz="2000" b="1" i="1" spc="9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«Логичность </a:t>
            </a:r>
            <a:r>
              <a:rPr sz="20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монологического</a:t>
            </a:r>
            <a:r>
              <a:rPr sz="2000" b="1" i="1" spc="49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высказывания».</a:t>
            </a:r>
            <a:r>
              <a:rPr sz="2000" b="1" i="1" spc="-5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105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2000" b="1" i="1" spc="49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структуре</a:t>
            </a:r>
            <a:r>
              <a:rPr sz="2000" b="1" i="1" spc="4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самого</a:t>
            </a:r>
            <a:r>
              <a:rPr sz="2000" b="1" i="1" spc="-5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критерия </a:t>
            </a:r>
            <a:r>
              <a:rPr sz="20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исключены</a:t>
            </a:r>
            <a:r>
              <a:rPr sz="2000" b="1" i="1" spc="-19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несущественные</a:t>
            </a:r>
            <a:r>
              <a:rPr sz="2000" b="1" i="1" spc="-20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понятия.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7191" y="965073"/>
            <a:ext cx="90531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4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ПРАВО</a:t>
            </a:r>
            <a:r>
              <a:rPr sz="2400" b="1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ДОПОЛНИТЬ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ИЗМЕНИТЬ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СВОЙ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ПЛАН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ЗАВИСИМОСТИ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КОММУНИКАТИВНОГО</a:t>
            </a:r>
            <a:r>
              <a:rPr sz="2400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ЗАМЫСЛА,</a:t>
            </a:r>
            <a:r>
              <a:rPr sz="2400" spc="5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Т.Е.</a:t>
            </a:r>
            <a:r>
              <a:rPr sz="2400" spc="5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b="1" spc="5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ОТВЕЧАТЬ</a:t>
            </a:r>
            <a:r>
              <a:rPr sz="2400" b="1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ПРЕДЛОЖЕННЫЕ</a:t>
            </a:r>
            <a:r>
              <a:rPr sz="2400" b="1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ВОПРОСЫ</a:t>
            </a:r>
            <a:r>
              <a:rPr sz="2400" b="1" spc="5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b="1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  ЛИШЬ</a:t>
            </a:r>
            <a:r>
              <a:rPr sz="2400" b="1" spc="5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НЕКОТОРЫЕ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4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РАЗВИВАТЬ</a:t>
            </a:r>
            <a:r>
              <a:rPr sz="2400" b="1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СОДЕРЖАНИЕ</a:t>
            </a:r>
            <a:r>
              <a:rPr sz="24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МОНОЛОГА</a:t>
            </a:r>
            <a:r>
              <a:rPr sz="24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ПО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СВОЕМУ</a:t>
            </a:r>
            <a:r>
              <a:rPr sz="2400" b="1" spc="33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УСМОТРЕНИЮ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ОГРАНИЧИВАТЬ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ТВОРЧЕСКИЙ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ПОТЕНЦИАЛ</a:t>
            </a:r>
            <a:r>
              <a:rPr sz="2400" spc="-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УЧАЩИХСЯ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289" rIns="0" bIns="0" rtlCol="0">
            <a:spAutoFit/>
          </a:bodyPr>
          <a:lstStyle/>
          <a:p>
            <a:pPr marL="210248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60" dirty="0">
                <a:latin typeface="Arial"/>
                <a:cs typeface="Arial"/>
              </a:rPr>
              <a:t>4.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ДИАЛОГ.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ВАРИАНТ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016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620" y="1621358"/>
            <a:ext cx="9715691" cy="391425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7385" y="1175765"/>
            <a:ext cx="507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8139" algn="l"/>
                <a:tab pos="4008754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УВЕЛИЧИТЬ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ОБЪЁМ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7385" y="1175765"/>
            <a:ext cx="6915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27370">
              <a:lnSpc>
                <a:spcPct val="100000"/>
              </a:lnSpc>
              <a:spcBef>
                <a:spcPts val="100"/>
              </a:spcBef>
              <a:tabLst>
                <a:tab pos="2710180" algn="l"/>
                <a:tab pos="5313680" algn="l"/>
              </a:tabLst>
            </a:pP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ОТВЕТА,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МАКСИМАЛЬНО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РЕЧЕВОЙ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5334" y="1175765"/>
            <a:ext cx="1681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60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НУЖНО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МАТЕРИАЛ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7385" y="1906981"/>
            <a:ext cx="8639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3714" algn="l"/>
                <a:tab pos="3836670" algn="l"/>
                <a:tab pos="5583555" algn="l"/>
                <a:tab pos="620077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ВОПРОСА,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ПРИВОДИТЬ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ПРИМЕРЫ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7385" y="2273300"/>
            <a:ext cx="3375660" cy="119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ЖИЗНЕННОГО</a:t>
            </a:r>
            <a:r>
              <a:rPr sz="2400" spc="-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ОПЫТА.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22985" algn="l"/>
                <a:tab pos="1677035" algn="l"/>
                <a:tab pos="2286635" algn="l"/>
              </a:tabLst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ПОНЯЛ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14728" y="122377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4728" y="312267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51618" y="3077413"/>
            <a:ext cx="1695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77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5765" y="3077413"/>
            <a:ext cx="3218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1471295" algn="l"/>
              </a:tabLst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ЗАПОМНИЛ</a:t>
            </a:r>
            <a:endParaRPr sz="2400">
              <a:latin typeface="Times New Roman"/>
              <a:cs typeface="Times New Roman"/>
            </a:endParaRPr>
          </a:p>
          <a:p>
            <a:pPr marL="489584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7385" y="3443732"/>
            <a:ext cx="4676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435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ЗАТРУДНЯЕШЬСЯ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3527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ПЕРЕСПРОСИТЬ: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«ПРОСТИТЕ,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29855" y="3443732"/>
            <a:ext cx="3617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100"/>
              </a:spcBef>
              <a:tabLst>
                <a:tab pos="2454275" algn="l"/>
                <a:tab pos="2624455" algn="l"/>
                <a:tab pos="319913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НУЖНО ПОЖАЛУЙСТА,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07385" y="4175252"/>
            <a:ext cx="8639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СОВСЕМ</a:t>
            </a:r>
            <a:r>
              <a:rPr sz="2400" spc="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ПОНЯЛ(А) //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РАССЛЫШАЛ(А)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ВОПРОС.</a:t>
            </a:r>
            <a:r>
              <a:rPr sz="2400" spc="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 МОГЛИ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ПОВТОРИТЬ?»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7385" y="5261813"/>
            <a:ext cx="648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7180" algn="l"/>
                <a:tab pos="371602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СМЯГЧИТЬ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КАТЕГОРИЧНОСТЬ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7385" y="5628233"/>
            <a:ext cx="6344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6380" algn="l"/>
                <a:tab pos="4580255" algn="l"/>
                <a:tab pos="590931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ИСПОЛЬЗУЙТЕ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ВВОДНЫЕ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СО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28531" y="5261813"/>
            <a:ext cx="18561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ОТВЕТОВ,</a:t>
            </a:r>
            <a:endParaRPr sz="24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ЗНАЧЕНИЕМ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385" y="5993993"/>
            <a:ext cx="7824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СТЕПЕНИ</a:t>
            </a:r>
            <a:r>
              <a:rPr sz="2400" spc="-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УВЕРЕННОСТИ,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ИСТОЧНИКА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СООБЩЕНИЯ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14728" y="531875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289" rIns="0" bIns="0" rtlCol="0">
            <a:spAutoFit/>
          </a:bodyPr>
          <a:lstStyle/>
          <a:p>
            <a:pPr marL="338772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60" dirty="0">
                <a:latin typeface="Arial"/>
                <a:cs typeface="Arial"/>
              </a:rPr>
              <a:t>4.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ДИАЛОГ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0" y="2808223"/>
            <a:ext cx="973201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43510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</a:tabLst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ДУМАЮ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ДОМАШНИЕ</a:t>
            </a:r>
            <a:r>
              <a:rPr sz="1600" u="sng" spc="-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600" u="sng" spc="-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ДОЛЖНЫ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БЫТЬ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ВСЕХ</a:t>
            </a:r>
            <a:r>
              <a:rPr sz="1600" u="sng" spc="-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ЧЛЕНОВ</a:t>
            </a:r>
            <a:r>
              <a:rPr sz="1600" u="sng" spc="-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СЕМЬИ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ПОТОМУ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ЧТО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СЕМЬЯ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НАШ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ОБЩИЙ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ВСЕ</a:t>
            </a:r>
            <a:r>
              <a:rPr sz="1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ОТВЕТЕ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НЕЙ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ПРОИСХОДИТ.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КОНЕЧНО,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ОСНОВНОМ</a:t>
            </a:r>
            <a:r>
              <a:rPr sz="1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ДОМАШНИЕ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ОБЯЗАННОСТИ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СВЯЗАНЫ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ВЕДЕНИЕМ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ХОЗЯЙСТВА: ПРИГОТОВЛЕНИЕ</a:t>
            </a:r>
            <a:r>
              <a:rPr sz="1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ЕДЫ,</a:t>
            </a:r>
            <a:r>
              <a:rPr sz="1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УБОРКА,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МЕЛКИЙ</a:t>
            </a:r>
            <a:r>
              <a:rPr sz="1600" spc="3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РЕМОНТ.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Times New Roman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Char char="-"/>
              <a:tabLst>
                <a:tab pos="299085" algn="l"/>
                <a:tab pos="348615" algn="l"/>
              </a:tabLst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Я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РАЗ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СЛЫШАЛА,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МНОГИХ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СЕМЬЯХ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ДОМАШНИЕ</a:t>
            </a:r>
            <a:r>
              <a:rPr sz="1600" u="sng" spc="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600" u="sng" spc="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ДЕЛЯТ</a:t>
            </a:r>
            <a:r>
              <a:rPr sz="1600" u="sng" spc="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МУЖСКИЕ</a:t>
            </a:r>
            <a:r>
              <a:rPr sz="1600" u="sng" spc="1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600" u="sng" spc="1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ЖЕНСКИЕ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16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НАС</a:t>
            </a:r>
            <a:r>
              <a:rPr sz="1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СЕМЬЕ,</a:t>
            </a:r>
            <a:r>
              <a:rPr sz="1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НАПРИМЕР,</a:t>
            </a:r>
            <a:r>
              <a:rPr sz="1600" spc="19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ТОЖЕ</a:t>
            </a:r>
            <a:r>
              <a:rPr sz="1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СУЩЕСТВУЕТ</a:t>
            </a:r>
            <a:r>
              <a:rPr sz="16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ТАКОЕ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ДЕЛЕНИЕ: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МАМА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1600" spc="3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СЕСТРА</a:t>
            </a:r>
            <a:r>
              <a:rPr sz="1600" spc="3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ГОТОВЯТ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ЕДУ,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ПОКУПАЮТ</a:t>
            </a:r>
            <a:r>
              <a:rPr sz="1600" spc="3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ПРОДУКТЫ,</a:t>
            </a:r>
            <a:r>
              <a:rPr sz="1600" spc="39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ДЕЛАЮТ</a:t>
            </a:r>
            <a:r>
              <a:rPr sz="1600" spc="38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УБОРКУ.</a:t>
            </a:r>
            <a:r>
              <a:rPr sz="1600" spc="38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МЫ</a:t>
            </a:r>
            <a:r>
              <a:rPr sz="1600" spc="38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Times New Roman"/>
                <a:cs typeface="Times New Roman"/>
              </a:rPr>
              <a:t>ПАПОЙ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ВЫНОСИМ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МУСОР,</a:t>
            </a:r>
            <a:r>
              <a:rPr sz="16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МОЕМ</a:t>
            </a:r>
            <a:r>
              <a:rPr sz="16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1F3863"/>
                </a:solidFill>
                <a:latin typeface="Times New Roman"/>
                <a:cs typeface="Times New Roman"/>
              </a:rPr>
              <a:t>ПОСУДУ,</a:t>
            </a:r>
            <a:r>
              <a:rPr sz="16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Times New Roman"/>
                <a:cs typeface="Times New Roman"/>
              </a:rPr>
              <a:t>РЕМОНТИРУЕМ,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ЕСЛИ</a:t>
            </a:r>
            <a:r>
              <a:rPr sz="1600" spc="-4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1F3863"/>
                </a:solidFill>
                <a:latin typeface="Times New Roman"/>
                <a:cs typeface="Times New Roman"/>
              </a:rPr>
              <a:t>ЧТО-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ТО</a:t>
            </a:r>
            <a:r>
              <a:rPr sz="16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16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ДОМЕ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Times New Roman"/>
                <a:cs typeface="Times New Roman"/>
              </a:rPr>
              <a:t>ЛОМАЕТСЯ.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Times New Roman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297815" marR="5715" indent="-285750" algn="just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sz="1600" b="1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600" b="1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УЖЕ</a:t>
            </a:r>
            <a:r>
              <a:rPr sz="1600" b="1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ГОВОРИЛ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10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НАС</a:t>
            </a:r>
            <a:r>
              <a:rPr sz="16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ПАПОЙ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ЕСТЬ</a:t>
            </a:r>
            <a:r>
              <a:rPr sz="16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НАШИ,</a:t>
            </a:r>
            <a:r>
              <a:rPr sz="16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«МУЖСКИЕ»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ДОМАШНИЕ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	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НО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СЕМЬЕ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ДОГОВОРИЛИСЬ,</a:t>
            </a:r>
            <a:r>
              <a:rPr sz="16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КАЖДЫЙ</a:t>
            </a:r>
            <a:r>
              <a:rPr sz="1600" spc="4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ТАКЖЕ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САМ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СЛЕДИТ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ЗА 	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ПОРЯДКОМ</a:t>
            </a:r>
            <a:r>
              <a:rPr sz="16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СВОЕЙ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КОМНАТЕ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ЧИСТОТОЙ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АККУРАТНОСТЬЮ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СВОЕЙ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ОДЕЖДЫ.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ЧИТАЮ, 	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ПРАВИЛЬНО.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843" y="1148986"/>
            <a:ext cx="9615890" cy="1281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381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Кто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и когда сдаёт повторно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0"/>
            <a:ext cx="9601200" cy="613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Еще в дополнительные сроки могут могут быть допущены к испытанию выпускники, которые </a:t>
            </a:r>
            <a:r>
              <a:rPr lang="ru-RU" dirty="0">
                <a:solidFill>
                  <a:srgbClr val="C00000"/>
                </a:solidFill>
              </a:rPr>
              <a:t>не завершили итоговое собеседование по неуважительной причине</a:t>
            </a:r>
            <a:r>
              <a:rPr lang="ru-RU" dirty="0"/>
              <a:t>. Например, нарушили порядок итогового собеседования – имели при себе средства связи, фото-, аудио- и видеоаппаратуру, справочные материалы, письменные заметки и иные средства хранения и передачи информации.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276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1752600" y="1066800"/>
            <a:ext cx="365760" cy="381000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667000"/>
            <a:ext cx="960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Также повторно в дополнительные сроки допускают учеников 9-х классов, которые получили </a:t>
            </a:r>
            <a:r>
              <a:rPr lang="ru-RU" dirty="0">
                <a:solidFill>
                  <a:srgbClr val="C00000"/>
                </a:solidFill>
              </a:rPr>
              <a:t>«незачет» </a:t>
            </a:r>
            <a:r>
              <a:rPr lang="ru-RU" dirty="0"/>
              <a:t>по итоговому собеседованию или </a:t>
            </a:r>
            <a:r>
              <a:rPr lang="ru-RU" dirty="0">
                <a:solidFill>
                  <a:srgbClr val="C00000"/>
                </a:solidFill>
              </a:rPr>
              <a:t>не явились</a:t>
            </a:r>
            <a:r>
              <a:rPr lang="ru-RU" dirty="0"/>
              <a:t> на итоговое собеседование </a:t>
            </a:r>
            <a:r>
              <a:rPr lang="ru-RU" dirty="0">
                <a:solidFill>
                  <a:srgbClr val="C00000"/>
                </a:solidFill>
              </a:rPr>
              <a:t>по уважительным причинам </a:t>
            </a:r>
            <a:r>
              <a:rPr lang="ru-RU" dirty="0"/>
              <a:t>(болезнь или иные обстоятельства), которые подтверждают документально.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51054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lang="ru-RU" b="1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lang="ru-RU" b="1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сроки </a:t>
            </a:r>
            <a:r>
              <a:rPr lang="ru-RU" b="1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проведения</a:t>
            </a:r>
            <a:r>
              <a:rPr lang="ru-RU" b="1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итогового</a:t>
            </a:r>
            <a:r>
              <a:rPr lang="ru-RU" b="1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lang="ru-RU" b="1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—</a:t>
            </a:r>
            <a:r>
              <a:rPr lang="ru-RU" b="1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br>
              <a:rPr lang="ru-RU" b="1" spc="85" dirty="0">
                <a:solidFill>
                  <a:srgbClr val="385622"/>
                </a:solidFill>
                <a:latin typeface="Microsoft Sans Serif"/>
                <a:cs typeface="Microsoft Sans Serif"/>
              </a:rPr>
            </a:br>
            <a:r>
              <a:rPr lang="ru-RU" b="1" dirty="0">
                <a:solidFill>
                  <a:srgbClr val="385622"/>
                </a:solidFill>
                <a:latin typeface="Microsoft Sans Serif"/>
                <a:cs typeface="Microsoft Sans Serif"/>
              </a:rPr>
              <a:t>11</a:t>
            </a:r>
            <a:r>
              <a:rPr lang="ru-RU" b="1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марта </a:t>
            </a:r>
            <a:r>
              <a:rPr lang="ru-RU" b="1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2026</a:t>
            </a:r>
            <a:r>
              <a:rPr lang="ru-RU" b="1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r>
              <a:rPr lang="ru-RU" b="1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lang="ru-RU" b="1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20</a:t>
            </a:r>
            <a:r>
              <a:rPr lang="ru-RU" b="1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апреля</a:t>
            </a:r>
            <a:r>
              <a:rPr lang="ru-RU" b="1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2026</a:t>
            </a:r>
            <a:r>
              <a:rPr lang="ru-RU" b="1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endParaRPr lang="ru-RU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5436" y="280161"/>
            <a:ext cx="7814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10" dirty="0"/>
              <a:t> </a:t>
            </a:r>
            <a:r>
              <a:rPr spc="-55" dirty="0"/>
              <a:t>ГРАММАТИЧЕСКИЕ</a:t>
            </a:r>
            <a:r>
              <a:rPr spc="-70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777" y="1065021"/>
            <a:ext cx="890524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ОБРАЗОВАНИИ</a:t>
            </a:r>
            <a:r>
              <a:rPr sz="2000" spc="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ЛИЧНЫХ</a:t>
            </a:r>
            <a:r>
              <a:rPr sz="20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ФОРМ</a:t>
            </a:r>
            <a:r>
              <a:rPr sz="2000" spc="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ГЛАГОЛОВ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ИНФИНИТИВА: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ИМ ДВИГАЕТ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ЧУВСТВО</a:t>
            </a:r>
            <a:r>
              <a:rPr sz="2000" i="1" spc="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СОСТРАДАНИЯ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ДВИЖЕТ)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ЗАПЕЧАТЛИТЬ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ЗАПЕЧАТЛЕТЬ);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НЕПРАВИЛЬНОЕ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ОБРАЗОВАНИЕ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ВРЕМЕННЫ́Х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ФОРМ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ГЛАГОЛОВ: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ЭТА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1777" y="2406523"/>
            <a:ext cx="7768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2669" algn="l"/>
                <a:tab pos="1865630" algn="l"/>
                <a:tab pos="3077210" algn="l"/>
                <a:tab pos="3621404" algn="l"/>
                <a:tab pos="5034280" algn="l"/>
                <a:tab pos="6760209" algn="l"/>
              </a:tabLst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КНИГА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ДАЕТ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ЗНАНИЯ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ОБ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ИСТОРИИ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КАЛЕНДАРЯ,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НАУЧИТ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1777" y="2406523"/>
            <a:ext cx="89052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ДЕЛАТЬ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099945" algn="l"/>
                <a:tab pos="3475990" algn="l"/>
                <a:tab pos="4730750" algn="l"/>
                <a:tab pos="5149850" algn="l"/>
                <a:tab pos="6242685" algn="l"/>
                <a:tab pos="7789545" algn="l"/>
              </a:tabLst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КАЛЕНДАРНЫЕ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РАСЧЕТЫ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БЫСТРО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ТОЧНО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(СЛЕДУЕТ: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...ДАСТ...,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1777" y="3016376"/>
            <a:ext cx="404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НАУЧИТ...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 ...ДАЕТ...,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УЧИТ...);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1777" y="3443096"/>
            <a:ext cx="6147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7945" algn="l"/>
                <a:tab pos="1706880" algn="l"/>
                <a:tab pos="3724910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ДЕЙСТВИТЕЛЬНЫХ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5489" y="3443096"/>
            <a:ext cx="2581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240" algn="l"/>
              </a:tabLst>
            </a:pP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СТРАДАТЕЛЬНЫХ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1777" y="3747896"/>
            <a:ext cx="6943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3941445" algn="l"/>
                <a:tab pos="5374640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ПРИЧАСТИЙ: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НАУЧНЫЕ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ТРУДЫ,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СОЗДАВШИЕ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04297" y="3747896"/>
            <a:ext cx="1440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ВЕЛИКИМИ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1777" y="4052696"/>
            <a:ext cx="8273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МЫСЛИТЕЛЯМИ,</a:t>
            </a:r>
            <a:r>
              <a:rPr sz="2000" i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ПОРАЗИЛИ</a:t>
            </a:r>
            <a:r>
              <a:rPr sz="2000" i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ХУДОЖНИКА</a:t>
            </a:r>
            <a:r>
              <a:rPr sz="2000" i="1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(СЛЕДУЕТ: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СОЗДАННЫЕ);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1777" y="4479797"/>
            <a:ext cx="8903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4610" algn="l"/>
                <a:tab pos="2021205" algn="l"/>
                <a:tab pos="4025265" algn="l"/>
                <a:tab pos="6308725" algn="l"/>
                <a:tab pos="7449184" algn="l"/>
                <a:tab pos="7976234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ДЕЕПРИЧАСТИЙ: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ВЫШЕВ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СЦЕНУ,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1777" y="4663287"/>
            <a:ext cx="8904605" cy="19157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ПЕВЕЦ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ОЧЕНЬ</a:t>
            </a:r>
            <a:r>
              <a:rPr sz="2000" i="1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30" dirty="0">
                <a:solidFill>
                  <a:srgbClr val="385622"/>
                </a:solidFill>
                <a:latin typeface="Times New Roman"/>
                <a:cs typeface="Times New Roman"/>
              </a:rPr>
              <a:t>ВОЛНОВАЛСЯ</a:t>
            </a:r>
            <a:r>
              <a:rPr sz="2000" i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ВЫЙДЯ);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НЕПРАВИЛЬНОЕ</a:t>
            </a:r>
            <a:r>
              <a:rPr sz="20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УПОТРЕБЛЕНИЕ</a:t>
            </a:r>
            <a:r>
              <a:rPr sz="20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НАРЕЧИЙ:</a:t>
            </a:r>
            <a:r>
              <a:rPr sz="20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АВТОР</a:t>
            </a:r>
            <a:r>
              <a:rPr sz="2000" i="1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ТУТА</a:t>
            </a:r>
            <a:r>
              <a:rPr sz="2000" i="1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БЫЛ</a:t>
            </a:r>
            <a:r>
              <a:rPr sz="2000" i="1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000" i="1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ПРАВ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ТУТ);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  <a:tabLst>
                <a:tab pos="1336675" algn="l"/>
                <a:tab pos="3023870" algn="l"/>
                <a:tab pos="3328670" algn="l"/>
                <a:tab pos="5681980" algn="l"/>
                <a:tab pos="6918325" algn="l"/>
                <a:tab pos="8165465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ОШИБКИ,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СВЯЗАННЫЕ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УПОТРЕБЛЕНИЕМ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ЧАСТИЦ: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ХОРОШО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БЫЛО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БЫ,</a:t>
            </a:r>
            <a:r>
              <a:rPr sz="2000" i="1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КАРТИНЕ</a:t>
            </a:r>
            <a:r>
              <a:rPr sz="2000" i="1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СТОЯЛА</a:t>
            </a:r>
            <a:r>
              <a:rPr sz="2000" i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ПОДПИСЬ</a:t>
            </a:r>
            <a:r>
              <a:rPr sz="2000" i="1" spc="4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ХУДОЖНИКА.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05584" y="111556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5584" y="212140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4916" y="349910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94916" y="4504944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9968" y="524865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8600" y="176784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784"/>
                </a:lnTo>
                <a:lnTo>
                  <a:pt x="0" y="353568"/>
                </a:lnTo>
                <a:lnTo>
                  <a:pt x="37465" y="353568"/>
                </a:lnTo>
                <a:lnTo>
                  <a:pt x="228600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9968" y="597560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216" y="280161"/>
            <a:ext cx="6000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14" dirty="0"/>
              <a:t> </a:t>
            </a:r>
            <a:r>
              <a:rPr dirty="0"/>
              <a:t>РЕЧЕВЫЕ</a:t>
            </a:r>
            <a:r>
              <a:rPr spc="-9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777" y="1065021"/>
            <a:ext cx="8905875" cy="511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ЛЕКСИЧЕСКАЯ</a:t>
            </a:r>
            <a:r>
              <a:rPr sz="2000" b="1" spc="41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НЕСОЧЕТАЕМОСТЬ:</a:t>
            </a:r>
            <a:r>
              <a:rPr sz="2000" b="1" spc="4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МНЕ</a:t>
            </a:r>
            <a:r>
              <a:rPr sz="2000" spc="4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ПРЕДОСТАВЛЕНА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ИНТЕРЕСНА</a:t>
            </a:r>
            <a:r>
              <a:rPr sz="2000" spc="2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ТЕМА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СЕМЬЯ</a:t>
            </a:r>
            <a:r>
              <a:rPr sz="2000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ЛЮБИТ</a:t>
            </a:r>
            <a:r>
              <a:rPr sz="2000" spc="2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ПРОВОДИТЬ</a:t>
            </a:r>
            <a:r>
              <a:rPr sz="2000" u="sng" spc="20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ЗДОРОВЫЙ</a:t>
            </a:r>
            <a:r>
              <a:rPr sz="2000" u="sng" spc="21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ОБРАЗ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ЖИЗНИ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СПЛОТИТЬ</a:t>
            </a:r>
            <a:r>
              <a:rPr sz="2000" u="sng" spc="2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ОТНОШЕНИЯ</a:t>
            </a:r>
            <a:r>
              <a:rPr sz="2000" spc="2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МЕЖДУ</a:t>
            </a:r>
            <a:r>
              <a:rPr sz="20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ЛЮДЬМИ,</a:t>
            </a:r>
            <a:r>
              <a:rPr sz="2000" spc="2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sz="2000" spc="2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НУЖНО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ОБРАЩАТЬСЯ</a:t>
            </a:r>
            <a:r>
              <a:rPr sz="2000" u="sng" spc="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000" u="sng" spc="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ПРИРОДОЙ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ОДЕТЫ</a:t>
            </a:r>
            <a:r>
              <a:rPr sz="2000" u="sng" spc="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ОЧКИ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ОБЛАДАТЬ</a:t>
            </a:r>
            <a:r>
              <a:rPr sz="20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СМЕЛОСТЬЮ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РАССУДИТЬ</a:t>
            </a:r>
            <a:r>
              <a:rPr sz="20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СИТУАЦИЮ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НАСТРОЕНИЕ</a:t>
            </a:r>
            <a:r>
              <a:rPr sz="20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000" spc="2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НЕГО</a:t>
            </a:r>
            <a:r>
              <a:rPr sz="2000" spc="2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СЧАСТЛИВОЕ,</a:t>
            </a:r>
            <a:r>
              <a:rPr sz="20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СЕМЬЯ 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ИГРАЕТ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БОЛЬШУЮ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РОЛЬ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spc="-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000" u="sng" spc="-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ЛИЧНОСТИ.</a:t>
            </a:r>
            <a:endParaRPr sz="2000">
              <a:latin typeface="Times New Roman"/>
              <a:cs typeface="Times New Roman"/>
            </a:endParaRPr>
          </a:p>
          <a:p>
            <a:pPr marL="12700" marR="8890" indent="63500" algn="just">
              <a:lnSpc>
                <a:spcPct val="100000"/>
              </a:lnSpc>
              <a:spcBef>
                <a:spcPts val="2160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РЕЧЕВАЯ</a:t>
            </a:r>
            <a:r>
              <a:rPr sz="2000" b="1" spc="2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ИЗБЫТОЧНОСТЬ:</a:t>
            </a:r>
            <a:r>
              <a:rPr sz="20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ФИЛЬМ</a:t>
            </a:r>
            <a:r>
              <a:rPr sz="20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БЫЛ</a:t>
            </a:r>
            <a:r>
              <a:rPr sz="2000" spc="2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ОЧЕНЬ</a:t>
            </a:r>
            <a:r>
              <a:rPr sz="20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КЛАССНЫМ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НЕБО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ПОЛНОСТЬЮ</a:t>
            </a:r>
            <a:r>
              <a:rPr sz="2000" u="sng" spc="-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ЗАПОЛНЕНО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ОБЛАКАМИ.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165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УПОТРЕБЛЕНИЕ</a:t>
            </a:r>
            <a:r>
              <a:rPr sz="2000" b="1" spc="1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000" b="1" spc="1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b="1" spc="1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НЕСВОЙСТВЕННОМ</a:t>
            </a:r>
            <a:r>
              <a:rPr sz="2000" b="1" spc="1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ЗНАЧЕНИИ:</a:t>
            </a:r>
            <a:r>
              <a:rPr sz="2000" b="1" spc="1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МНЕ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СИМПАТИЗИРУЕТ</a:t>
            </a:r>
            <a:r>
              <a:rPr sz="2000" spc="1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АНГЛИЙСКИЙ</a:t>
            </a:r>
            <a:r>
              <a:rPr sz="20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ЯЗЫК,</a:t>
            </a:r>
            <a:r>
              <a:rPr sz="20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КРЫША</a:t>
            </a:r>
            <a:r>
              <a:rPr sz="20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ДОМА</a:t>
            </a:r>
            <a:r>
              <a:rPr sz="2000" spc="1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ЗАПОЛНЕНА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СНЕГОМ,</a:t>
            </a:r>
            <a:r>
              <a:rPr sz="20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ЭКСТРЕННАЯ</a:t>
            </a:r>
            <a:r>
              <a:rPr sz="20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СИТУАЦИЯ,</a:t>
            </a:r>
            <a:r>
              <a:rPr sz="20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СОБЫТИЕ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ПРОИСХОДЯЩЕЕ</a:t>
            </a:r>
            <a:r>
              <a:rPr sz="20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БАСКЕТБОЛЬНОЙ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ПЛОЩАДКЕ,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ФОТОГРАФИЯ</a:t>
            </a:r>
            <a:r>
              <a:rPr sz="20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БЫЛА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ЗАПЕЧАТЛЕНА.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2160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РАЗГОВОРНАЯ</a:t>
            </a:r>
            <a:r>
              <a:rPr sz="2000" b="1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ЛЕКСИКА:</a:t>
            </a:r>
            <a:r>
              <a:rPr sz="2000" b="1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СВАЛИТЬ</a:t>
            </a:r>
            <a:r>
              <a:rPr sz="20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ВИНУ</a:t>
            </a:r>
            <a:r>
              <a:rPr sz="20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2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…,</a:t>
            </a:r>
            <a:r>
              <a:rPr sz="20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0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ПРИЗНАЁТ СВОЕГО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ПРОКОЛА.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5584" y="111556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0636" y="287426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6544" y="3736847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6544" y="556564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3261" y="280161"/>
            <a:ext cx="4518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ЛОГИЧЕСКИЕ</a:t>
            </a:r>
            <a:r>
              <a:rPr spc="-9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0804" y="1139443"/>
            <a:ext cx="89052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СМОТРИШЬ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ФИЛЬМ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ЕДОЙ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СВОИМИ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РОДСТВЕННИКАМИ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ХОЧУ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ПОБЫВАТЬ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АМЕРИКЕ.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ВО-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ПЕРВЫХ,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КЛИМАТ.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40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ПОХОД</a:t>
            </a:r>
            <a:r>
              <a:rPr sz="2400" spc="40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БЕРУТ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ПАЛАТКИ,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НО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РОДСТВЕННИКОВ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5020" y="132130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1784" y="195224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2640" y="245973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94234"/>
            <a:ext cx="6073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681477" y="552958"/>
            <a:ext cx="9106535" cy="205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885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ЭКЗАМЕНАТОРУ-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СОБЕСЕДНИКУ?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839"/>
              </a:spcBef>
              <a:tabLst>
                <a:tab pos="2307590" algn="l"/>
                <a:tab pos="4909820" algn="l"/>
                <a:tab pos="8014334" algn="l"/>
              </a:tabLst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СЛЕДУЕТ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ОТДЕЛЬНО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АНОНСИРОВАТЬ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ПЕРЕХОД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ЗАДАНИЮ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(«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ТЕПЕРЬ</a:t>
            </a:r>
            <a:r>
              <a:rPr sz="1800" i="1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МЫ </a:t>
            </a:r>
            <a:r>
              <a:rPr sz="18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ПЕРЕХОДИМ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 К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СЛЕДУЮЩЕМУ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ЗАДАНИЮ. ВЫ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ДОЛЖНЫ</a:t>
            </a:r>
            <a:r>
              <a:rPr sz="18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 БУДЕТЕ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ПОЛНО</a:t>
            </a:r>
            <a:r>
              <a:rPr sz="1800" i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i="1" spc="3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МОИ</a:t>
            </a:r>
            <a:r>
              <a:rPr sz="1800" i="1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ВОПРОСЫ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»).</a:t>
            </a:r>
            <a:r>
              <a:rPr sz="1800" spc="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ДИАЛОГ,</a:t>
            </a:r>
            <a:r>
              <a:rPr sz="1800" spc="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sz="18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ОБЫЧНОЙ</a:t>
            </a:r>
            <a:r>
              <a:rPr sz="1800" spc="3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РЕЧИ,</a:t>
            </a:r>
            <a:r>
              <a:rPr sz="1800" spc="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ДОЛЖЕН</a:t>
            </a:r>
            <a:r>
              <a:rPr sz="18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СОЗДАВАТЬ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ВПЕЧАТЛЕНИЕ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СПОНТАННОСТИ,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НЕПОСРЕДСТВЕННОЙ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РЕАКЦИИ СЛУШАЮЩЕГО</a:t>
            </a:r>
            <a:r>
              <a:rPr sz="18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8910" y="3102355"/>
            <a:ext cx="211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</a:tabLst>
            </a:pP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ЗАВИСИМОСТИ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9735" y="3102355"/>
            <a:ext cx="464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984" algn="l"/>
                <a:tab pos="2284730" algn="l"/>
              </a:tabLst>
            </a:pP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СОДЕРЖАНИЯ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МОНОЛОГИЧЕСКОГО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7734" y="3102355"/>
            <a:ext cx="1942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8910" y="3376371"/>
            <a:ext cx="4922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УЧАЩЕГОСЯ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ЭКЗАМЕНАТОР-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98054" y="3376371"/>
            <a:ext cx="2830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850" algn="l"/>
                <a:tab pos="240982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ЗАДАЁТ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ВОПРОСЫ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(НА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93348" y="3376371"/>
            <a:ext cx="967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ОСНОВЕ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8910" y="3651250"/>
            <a:ext cx="462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КАРТОЧКИ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5" dirty="0">
                <a:solidFill>
                  <a:srgbClr val="385622"/>
                </a:solidFill>
                <a:latin typeface="Times New Roman"/>
                <a:cs typeface="Times New Roman"/>
              </a:rPr>
              <a:t>ЭКЗАНАТОРА-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8910" y="3925570"/>
            <a:ext cx="743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355" algn="l"/>
                <a:tab pos="2798445" algn="l"/>
                <a:tab pos="5120005" algn="l"/>
                <a:tab pos="648271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УЧАЩЕГОСЯ),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ПЕРЕСПРАШИВАЕТ,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УТОЧНЯЕТ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8014" y="3651250"/>
            <a:ext cx="4282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55320" algn="l"/>
                <a:tab pos="1496695" algn="l"/>
                <a:tab pos="2598420" algn="l"/>
                <a:tab pos="2921635" algn="l"/>
              </a:tabLst>
            </a:pP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ИНЫЕ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КОНТЕКСТЕ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8910" y="4199890"/>
            <a:ext cx="907923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ИЗБЕЖАТЬ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ОДНОСЛОЖНЫХ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ОТВЕТОВ.</a:t>
            </a:r>
            <a:r>
              <a:rPr sz="1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ЭМОЦИОНАЛЬНО</a:t>
            </a:r>
            <a:r>
              <a:rPr sz="1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ПОДДЕРЖИВАЕТ УЧАСТНИКА</a:t>
            </a:r>
            <a:r>
              <a:rPr sz="1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18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ДОПУСКАЕТ</a:t>
            </a:r>
            <a:r>
              <a:rPr sz="18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ИСПОЛЬЗОВАНИЕ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УЧАСТНИКОМ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0" y="5475833"/>
            <a:ext cx="7341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9180" algn="l"/>
                <a:tab pos="2790825" algn="l"/>
                <a:tab pos="4338320" algn="l"/>
                <a:tab pos="6505575" algn="l"/>
                <a:tab pos="6838950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(КРОМЕ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УЧАСТНИКОВ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ОВЗ,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6342" y="5475833"/>
            <a:ext cx="1576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ЧЕРНОВИКОВ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УЧАСТНИКОВ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ИНВАЛИДОВ,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6544" y="5750153"/>
            <a:ext cx="369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  <a:tabLst>
                <a:tab pos="1477010" algn="l"/>
                <a:tab pos="169989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КОТОРЫЕ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ПРОХОДЯТ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53273" y="6024473"/>
            <a:ext cx="123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0058" y="5750153"/>
            <a:ext cx="3189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  <a:tabLst>
                <a:tab pos="446405" algn="l"/>
                <a:tab pos="3008630" algn="l"/>
              </a:tabLst>
            </a:pP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ДЕТЕЙ-ИНВАЛИДОВ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6342" y="6299098"/>
            <a:ext cx="264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ПИСЬМЕННОЙ</a:t>
            </a:r>
            <a:r>
              <a:rPr sz="18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ФОРМЕ).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82724" y="123901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3768" y="307695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3288" y="517550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813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</a:t>
            </a:r>
            <a:r>
              <a:rPr spc="-140" dirty="0"/>
              <a:t> </a:t>
            </a:r>
            <a:r>
              <a:rPr spc="-10" dirty="0"/>
              <a:t>ОЦЕНИВАНИЯ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6072" y="896949"/>
            <a:ext cx="7317404" cy="44650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17191" y="5698032"/>
            <a:ext cx="8950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Максимальный</a:t>
            </a:r>
            <a:r>
              <a:rPr sz="18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балл</a:t>
            </a: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критериям</a:t>
            </a:r>
            <a:r>
              <a:rPr sz="1800" b="1" i="1" spc="7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М1</a:t>
            </a: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(«Выполнение</a:t>
            </a:r>
            <a:r>
              <a:rPr sz="18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spc="40" dirty="0">
                <a:solidFill>
                  <a:srgbClr val="385622"/>
                </a:solidFill>
                <a:latin typeface="Trebuchet MS"/>
                <a:cs typeface="Trebuchet MS"/>
              </a:rPr>
              <a:t>коммуникативной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задачи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монологическом</a:t>
            </a:r>
            <a:r>
              <a:rPr sz="1800" b="1" i="1" spc="395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высказывании»)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и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Д1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(«Выполнение </a:t>
            </a:r>
            <a:r>
              <a:rPr sz="18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коммуникативной</a:t>
            </a:r>
            <a:r>
              <a:rPr sz="18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задачи</a:t>
            </a:r>
            <a:r>
              <a:rPr sz="18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8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диалоге»)</a:t>
            </a:r>
            <a:r>
              <a:rPr sz="18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составляет</a:t>
            </a:r>
            <a:r>
              <a:rPr sz="18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2</a:t>
            </a:r>
            <a:r>
              <a:rPr sz="1800" b="1" i="1" spc="3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балла.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599" y="179405"/>
            <a:ext cx="7918317" cy="64991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29647" y="303021"/>
            <a:ext cx="2279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87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КРИТЕРИИ </a:t>
            </a:r>
            <a:r>
              <a:rPr sz="2400" spc="-20" dirty="0"/>
              <a:t>ОЦЕНИВАНИЯ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9605518" y="1147953"/>
            <a:ext cx="234823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445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Грамотность</a:t>
            </a:r>
            <a:r>
              <a:rPr sz="1600" b="1" i="1" spc="24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оценивается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целом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заданиям</a:t>
            </a:r>
            <a:r>
              <a:rPr sz="16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1–4.</a:t>
            </a:r>
            <a:endParaRPr sz="1600">
              <a:latin typeface="Trebuchet MS"/>
              <a:cs typeface="Trebuchet MS"/>
            </a:endParaRPr>
          </a:p>
          <a:p>
            <a:pPr marL="66040" marR="60960" algn="ctr">
              <a:lnSpc>
                <a:spcPct val="10000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При</a:t>
            </a:r>
            <a:r>
              <a:rPr sz="1600" b="1" i="1" spc="-8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этом</a:t>
            </a:r>
            <a:r>
              <a:rPr sz="1600" b="1" i="1" spc="-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9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качестве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единых</a:t>
            </a:r>
            <a:r>
              <a:rPr sz="16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критериев представлены следующие:</a:t>
            </a:r>
            <a:endParaRPr sz="16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орфоэпических</a:t>
            </a:r>
            <a:r>
              <a:rPr sz="1600" b="1" i="1" spc="1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6700" marR="261620" indent="190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35" dirty="0">
                <a:solidFill>
                  <a:srgbClr val="385622"/>
                </a:solidFill>
                <a:latin typeface="Trebuchet MS"/>
                <a:cs typeface="Trebuchet MS"/>
              </a:rPr>
              <a:t>грамматических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034" marR="19685" algn="ctr">
              <a:lnSpc>
                <a:spcPct val="100000"/>
              </a:lnSpc>
              <a:spcBef>
                <a:spcPts val="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</a:t>
            </a:r>
            <a:r>
              <a:rPr sz="16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речевых норм»,</a:t>
            </a:r>
            <a:endParaRPr sz="1600">
              <a:latin typeface="Trebuchet MS"/>
              <a:cs typeface="Trebuchet MS"/>
            </a:endParaRPr>
          </a:p>
          <a:p>
            <a:pPr marL="205740" marR="200025" algn="ctr">
              <a:lnSpc>
                <a:spcPct val="100000"/>
              </a:lnSpc>
            </a:pP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«Богатство</a:t>
            </a:r>
            <a:r>
              <a:rPr sz="1600" b="1" i="1" spc="1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речи»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(ранее</a:t>
            </a:r>
            <a:r>
              <a:rPr sz="16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endParaRPr sz="1600">
              <a:latin typeface="Trebuchet MS"/>
              <a:cs typeface="Trebuchet MS"/>
            </a:endParaRPr>
          </a:p>
          <a:p>
            <a:pPr marL="410209" marR="40322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«Речевое оформление»),</a:t>
            </a:r>
            <a:endParaRPr sz="1600">
              <a:latin typeface="Trebuchet MS"/>
              <a:cs typeface="Trebuchet MS"/>
            </a:endParaRPr>
          </a:p>
          <a:p>
            <a:pPr marL="231775" marR="226695" indent="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фактологической точности»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820" rIns="0" bIns="0" rtlCol="0">
            <a:spAutoFit/>
          </a:bodyPr>
          <a:lstStyle/>
          <a:p>
            <a:pPr marL="20066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ОШИБКИ,</a:t>
            </a:r>
          </a:p>
          <a:p>
            <a:pPr marL="199390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ДОПУЩЕННОЙ</a:t>
            </a:r>
            <a:r>
              <a:rPr spc="-114" dirty="0"/>
              <a:t> </a:t>
            </a:r>
            <a:r>
              <a:rPr dirty="0"/>
              <a:t>ПРИ</a:t>
            </a:r>
            <a:r>
              <a:rPr spc="-135" dirty="0"/>
              <a:t> </a:t>
            </a:r>
            <a:r>
              <a:rPr spc="-25" dirty="0"/>
              <a:t>ВЫПОЛНЕНИИ</a:t>
            </a:r>
            <a:r>
              <a:rPr spc="-110" dirty="0"/>
              <a:t> </a:t>
            </a:r>
            <a:r>
              <a:rPr dirty="0"/>
              <a:t>ЗАДАНИЙ</a:t>
            </a:r>
            <a:r>
              <a:rPr spc="-114" dirty="0"/>
              <a:t> </a:t>
            </a:r>
            <a:r>
              <a:rPr spc="-10" dirty="0"/>
              <a:t>№3-</a:t>
            </a:r>
            <a:r>
              <a:rPr spc="-50" dirty="0"/>
              <a:t>4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1111250" algn="l"/>
                <a:tab pos="2118995" algn="l"/>
                <a:tab pos="3615690" algn="l"/>
                <a:tab pos="5005705" algn="l"/>
                <a:tab pos="5627370" algn="l"/>
                <a:tab pos="6276975" algn="l"/>
                <a:tab pos="6597015" algn="l"/>
                <a:tab pos="7477759" algn="l"/>
              </a:tabLst>
            </a:pPr>
            <a:r>
              <a:rPr u="none" spc="-25" dirty="0"/>
              <a:t>Это</a:t>
            </a:r>
            <a:r>
              <a:rPr u="none" dirty="0"/>
              <a:t>	</a:t>
            </a:r>
            <a:r>
              <a:rPr u="none" spc="130" dirty="0"/>
              <a:t>очень</a:t>
            </a:r>
            <a:r>
              <a:rPr u="none" dirty="0"/>
              <a:t>	</a:t>
            </a:r>
            <a:r>
              <a:rPr u="none" spc="125" dirty="0"/>
              <a:t>красивая</a:t>
            </a:r>
            <a:r>
              <a:rPr u="none" dirty="0"/>
              <a:t>	</a:t>
            </a:r>
            <a:r>
              <a:rPr u="none" spc="95" dirty="0"/>
              <a:t>картина,</a:t>
            </a:r>
            <a:r>
              <a:rPr u="none" dirty="0"/>
              <a:t>	</a:t>
            </a:r>
            <a:r>
              <a:rPr u="none" spc="95" dirty="0"/>
              <a:t>так</a:t>
            </a:r>
            <a:r>
              <a:rPr u="none" dirty="0"/>
              <a:t>	</a:t>
            </a:r>
            <a:r>
              <a:rPr u="none" spc="145" dirty="0"/>
              <a:t>как</a:t>
            </a:r>
            <a:r>
              <a:rPr u="none" dirty="0"/>
              <a:t>	</a:t>
            </a:r>
            <a:r>
              <a:rPr u="none" spc="114" dirty="0"/>
              <a:t>я</a:t>
            </a:r>
            <a:r>
              <a:rPr u="none" dirty="0"/>
              <a:t>	</a:t>
            </a:r>
            <a:r>
              <a:rPr u="none" spc="155" dirty="0"/>
              <a:t>тоже</a:t>
            </a:r>
            <a:r>
              <a:rPr u="none" dirty="0"/>
              <a:t>	</a:t>
            </a:r>
            <a:r>
              <a:rPr u="none" spc="130" dirty="0"/>
              <a:t>увлекаюсь </a:t>
            </a:r>
            <a:r>
              <a:rPr u="none" spc="95" dirty="0"/>
              <a:t>рисованием.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u="none" spc="220" dirty="0"/>
              <a:t>Мы</a:t>
            </a:r>
            <a:r>
              <a:rPr u="none" spc="75" dirty="0"/>
              <a:t> </a:t>
            </a:r>
            <a:r>
              <a:rPr u="none" spc="145" dirty="0"/>
              <a:t>любим</a:t>
            </a:r>
            <a:r>
              <a:rPr u="none" spc="90" dirty="0"/>
              <a:t> </a:t>
            </a:r>
            <a:r>
              <a:rPr u="none" spc="135" dirty="0"/>
              <a:t>экспериментировать</a:t>
            </a:r>
            <a:r>
              <a:rPr u="none" spc="170" dirty="0"/>
              <a:t> </a:t>
            </a:r>
            <a:r>
              <a:rPr u="none" spc="150" dirty="0"/>
              <a:t>в</a:t>
            </a:r>
            <a:r>
              <a:rPr u="none" spc="85" dirty="0"/>
              <a:t> </a:t>
            </a:r>
            <a:r>
              <a:rPr u="none" spc="114" dirty="0"/>
              <a:t>готовке.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1146175" algn="l"/>
                <a:tab pos="1486535" algn="l"/>
                <a:tab pos="2823210" algn="l"/>
                <a:tab pos="3824604" algn="l"/>
                <a:tab pos="5034915" algn="l"/>
                <a:tab pos="7499350" algn="l"/>
                <a:tab pos="8216900" algn="l"/>
              </a:tabLst>
            </a:pPr>
            <a:r>
              <a:rPr u="none" spc="195" dirty="0"/>
              <a:t>Мы</a:t>
            </a:r>
            <a:r>
              <a:rPr u="none" dirty="0"/>
              <a:t>	</a:t>
            </a:r>
            <a:r>
              <a:rPr u="none" spc="45" dirty="0"/>
              <a:t>с</a:t>
            </a:r>
            <a:r>
              <a:rPr u="none" dirty="0"/>
              <a:t>	</a:t>
            </a:r>
            <a:r>
              <a:rPr u="none" spc="114" dirty="0"/>
              <a:t>сестрой</a:t>
            </a:r>
            <a:r>
              <a:rPr u="none" dirty="0"/>
              <a:t>	</a:t>
            </a:r>
            <a:r>
              <a:rPr u="none" spc="105" dirty="0"/>
              <a:t>часто</a:t>
            </a:r>
            <a:r>
              <a:rPr u="none" dirty="0"/>
              <a:t>	</a:t>
            </a:r>
            <a:r>
              <a:rPr u="none" spc="105" dirty="0"/>
              <a:t>вместе</a:t>
            </a:r>
            <a:r>
              <a:rPr u="none" dirty="0"/>
              <a:t>	</a:t>
            </a:r>
            <a:r>
              <a:rPr u="none" spc="130" dirty="0"/>
              <a:t>придуриваемся</a:t>
            </a:r>
            <a:r>
              <a:rPr u="none" dirty="0"/>
              <a:t>	</a:t>
            </a:r>
            <a:r>
              <a:rPr u="none" spc="120" dirty="0"/>
              <a:t>или</a:t>
            </a:r>
            <a:r>
              <a:rPr u="none" dirty="0"/>
              <a:t>	</a:t>
            </a:r>
            <a:r>
              <a:rPr u="none" spc="130" dirty="0"/>
              <a:t>телек</a:t>
            </a:r>
          </a:p>
          <a:p>
            <a:pPr marL="469900">
              <a:lnSpc>
                <a:spcPct val="100000"/>
              </a:lnSpc>
            </a:pPr>
            <a:r>
              <a:rPr u="none" spc="95" dirty="0"/>
              <a:t>смотрим.</a:t>
            </a:r>
          </a:p>
          <a:p>
            <a:pPr marL="469900" marR="8890" indent="-457200">
              <a:lnSpc>
                <a:spcPct val="100000"/>
              </a:lnSpc>
              <a:buAutoNum type="arabicPeriod" startAt="4"/>
              <a:tabLst>
                <a:tab pos="469900" algn="l"/>
                <a:tab pos="2341245" algn="l"/>
                <a:tab pos="4333240" algn="l"/>
                <a:tab pos="5802630" algn="l"/>
                <a:tab pos="6292215" algn="l"/>
                <a:tab pos="7211059" algn="l"/>
                <a:tab pos="7846695" algn="l"/>
              </a:tabLst>
            </a:pPr>
            <a:r>
              <a:rPr u="none" spc="110" dirty="0"/>
              <a:t>Увлечение</a:t>
            </a:r>
            <a:r>
              <a:rPr u="none" dirty="0"/>
              <a:t>	</a:t>
            </a:r>
            <a:r>
              <a:rPr u="none" spc="165" dirty="0"/>
              <a:t>живописью</a:t>
            </a:r>
            <a:r>
              <a:rPr u="none" dirty="0"/>
              <a:t>	</a:t>
            </a:r>
            <a:r>
              <a:rPr u="none" spc="155" dirty="0"/>
              <a:t>говорит</a:t>
            </a:r>
            <a:r>
              <a:rPr u="none" dirty="0"/>
              <a:t>	</a:t>
            </a:r>
            <a:r>
              <a:rPr u="none" spc="95" dirty="0"/>
              <a:t>о</a:t>
            </a:r>
            <a:r>
              <a:rPr u="none" dirty="0"/>
              <a:t>	</a:t>
            </a:r>
            <a:r>
              <a:rPr u="none" spc="55" dirty="0"/>
              <a:t>том,</a:t>
            </a:r>
            <a:r>
              <a:rPr u="none" dirty="0"/>
              <a:t>	</a:t>
            </a:r>
            <a:r>
              <a:rPr u="none" spc="120" dirty="0"/>
              <a:t>то</a:t>
            </a:r>
            <a:r>
              <a:rPr u="none" dirty="0"/>
              <a:t>	</a:t>
            </a:r>
            <a:r>
              <a:rPr u="none" spc="135" dirty="0"/>
              <a:t>человек </a:t>
            </a:r>
            <a:r>
              <a:rPr u="none" spc="155" dirty="0"/>
              <a:t>креативный</a:t>
            </a:r>
            <a:r>
              <a:rPr u="none" spc="110" dirty="0"/>
              <a:t> </a:t>
            </a:r>
            <a:r>
              <a:rPr u="none" spc="145" dirty="0"/>
              <a:t>и</a:t>
            </a:r>
            <a:r>
              <a:rPr u="none" spc="95" dirty="0"/>
              <a:t> </a:t>
            </a:r>
            <a:r>
              <a:rPr u="none" spc="170" dirty="0"/>
              <a:t>может</a:t>
            </a:r>
            <a:r>
              <a:rPr u="none" spc="114" dirty="0"/>
              <a:t> </a:t>
            </a:r>
            <a:r>
              <a:rPr u="none" spc="170" dirty="0"/>
              <a:t>выходить</a:t>
            </a:r>
            <a:r>
              <a:rPr u="none" spc="114" dirty="0"/>
              <a:t> </a:t>
            </a:r>
            <a:r>
              <a:rPr u="none" spc="125" dirty="0"/>
              <a:t>из</a:t>
            </a:r>
            <a:r>
              <a:rPr u="none" spc="105" dirty="0"/>
              <a:t> </a:t>
            </a:r>
            <a:r>
              <a:rPr u="none" spc="165" dirty="0"/>
              <a:t>трудных</a:t>
            </a:r>
            <a:r>
              <a:rPr u="none" spc="114" dirty="0"/>
              <a:t> </a:t>
            </a:r>
            <a:r>
              <a:rPr u="none" spc="95" dirty="0"/>
              <a:t>ситуаций.</a:t>
            </a:r>
          </a:p>
          <a:p>
            <a:pPr marL="469265" indent="-456565">
              <a:lnSpc>
                <a:spcPct val="100000"/>
              </a:lnSpc>
              <a:buAutoNum type="arabicPeriod" startAt="4"/>
              <a:tabLst>
                <a:tab pos="469265" algn="l"/>
              </a:tabLst>
            </a:pPr>
            <a:r>
              <a:rPr u="none" spc="120" dirty="0"/>
              <a:t>Иногда</a:t>
            </a:r>
            <a:r>
              <a:rPr u="none" spc="275" dirty="0"/>
              <a:t> </a:t>
            </a:r>
            <a:r>
              <a:rPr u="none" spc="145" dirty="0"/>
              <a:t>человек</a:t>
            </a:r>
            <a:r>
              <a:rPr u="none" spc="295" dirty="0"/>
              <a:t> </a:t>
            </a:r>
            <a:r>
              <a:rPr u="none" spc="170" dirty="0"/>
              <a:t>может</a:t>
            </a:r>
            <a:r>
              <a:rPr u="none" spc="290" dirty="0"/>
              <a:t> </a:t>
            </a:r>
            <a:r>
              <a:rPr u="none" spc="145" dirty="0"/>
              <a:t>допускать</a:t>
            </a:r>
            <a:r>
              <a:rPr u="none" spc="315" dirty="0"/>
              <a:t> </a:t>
            </a:r>
            <a:r>
              <a:rPr u="none" spc="140" dirty="0"/>
              <a:t>оскорбления</a:t>
            </a:r>
            <a:r>
              <a:rPr u="none" spc="305" dirty="0"/>
              <a:t> </a:t>
            </a:r>
            <a:r>
              <a:rPr u="none" spc="150" dirty="0"/>
              <a:t>в</a:t>
            </a:r>
            <a:r>
              <a:rPr u="none" spc="300" dirty="0"/>
              <a:t> </a:t>
            </a:r>
            <a:r>
              <a:rPr u="none" spc="135" dirty="0"/>
              <a:t>сторону</a:t>
            </a:r>
          </a:p>
          <a:p>
            <a:pPr marL="469900">
              <a:lnSpc>
                <a:spcPct val="100000"/>
              </a:lnSpc>
            </a:pPr>
            <a:r>
              <a:rPr u="none" spc="95" dirty="0"/>
              <a:t>друга.</a:t>
            </a: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469900" algn="l"/>
              </a:tabLst>
            </a:pPr>
            <a:r>
              <a:rPr u="none" spc="135" dirty="0"/>
              <a:t>Причиной</a:t>
            </a:r>
            <a:r>
              <a:rPr u="none" spc="395" dirty="0"/>
              <a:t> </a:t>
            </a:r>
            <a:r>
              <a:rPr u="none" spc="114" dirty="0"/>
              <a:t>того,</a:t>
            </a:r>
            <a:r>
              <a:rPr u="none" spc="409" dirty="0"/>
              <a:t> </a:t>
            </a:r>
            <a:r>
              <a:rPr u="none" spc="145" dirty="0"/>
              <a:t>что</a:t>
            </a:r>
            <a:r>
              <a:rPr u="none" spc="415" dirty="0"/>
              <a:t> </a:t>
            </a:r>
            <a:r>
              <a:rPr u="none" spc="180" dirty="0"/>
              <a:t>друг</a:t>
            </a:r>
            <a:r>
              <a:rPr u="none" spc="415" dirty="0"/>
              <a:t> </a:t>
            </a:r>
            <a:r>
              <a:rPr u="none" spc="125" dirty="0"/>
              <a:t>становится</a:t>
            </a:r>
            <a:r>
              <a:rPr u="none" spc="415" dirty="0"/>
              <a:t> </a:t>
            </a:r>
            <a:r>
              <a:rPr u="none" spc="114" dirty="0"/>
              <a:t>врагом,</a:t>
            </a:r>
            <a:r>
              <a:rPr u="none" spc="420" dirty="0"/>
              <a:t> </a:t>
            </a:r>
            <a:r>
              <a:rPr u="none" spc="175" dirty="0"/>
              <a:t>может</a:t>
            </a:r>
            <a:r>
              <a:rPr u="none" spc="409" dirty="0"/>
              <a:t> </a:t>
            </a:r>
            <a:r>
              <a:rPr u="none" spc="140" dirty="0"/>
              <a:t>быть </a:t>
            </a:r>
            <a:r>
              <a:rPr u="none" spc="105" dirty="0"/>
              <a:t>сплетничество.</a:t>
            </a:r>
          </a:p>
          <a:p>
            <a:pPr marL="469900" marR="5715" indent="-457200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u="none" spc="120" dirty="0"/>
              <a:t>Дружба</a:t>
            </a:r>
            <a:r>
              <a:rPr u="none" spc="285" dirty="0"/>
              <a:t> </a:t>
            </a:r>
            <a:r>
              <a:rPr u="none" spc="145" dirty="0"/>
              <a:t>раскрывает</a:t>
            </a:r>
            <a:r>
              <a:rPr u="none" spc="305" dirty="0"/>
              <a:t> </a:t>
            </a:r>
            <a:r>
              <a:rPr u="none" spc="150" dirty="0"/>
              <a:t>в</a:t>
            </a:r>
            <a:r>
              <a:rPr u="none" spc="285" dirty="0"/>
              <a:t> </a:t>
            </a:r>
            <a:r>
              <a:rPr u="none" spc="85" dirty="0"/>
              <a:t>себе</a:t>
            </a:r>
            <a:r>
              <a:rPr u="none" spc="290" dirty="0"/>
              <a:t> </a:t>
            </a:r>
            <a:r>
              <a:rPr u="none" spc="125" dirty="0"/>
              <a:t>такие</a:t>
            </a:r>
            <a:r>
              <a:rPr u="none" spc="295" dirty="0"/>
              <a:t> </a:t>
            </a:r>
            <a:r>
              <a:rPr u="none" spc="135" dirty="0"/>
              <a:t>человеческие</a:t>
            </a:r>
            <a:r>
              <a:rPr u="none" spc="310" dirty="0"/>
              <a:t> </a:t>
            </a:r>
            <a:r>
              <a:rPr u="none" spc="90" dirty="0"/>
              <a:t>качества, </a:t>
            </a:r>
            <a:r>
              <a:rPr u="none" spc="160" dirty="0"/>
              <a:t>как</a:t>
            </a:r>
            <a:r>
              <a:rPr u="none" spc="95" dirty="0"/>
              <a:t> </a:t>
            </a:r>
            <a:r>
              <a:rPr u="none" spc="275" dirty="0"/>
              <a:t>…</a:t>
            </a:r>
          </a:p>
          <a:p>
            <a:pPr marL="469265" indent="-456565">
              <a:lnSpc>
                <a:spcPct val="100000"/>
              </a:lnSpc>
              <a:buAutoNum type="arabicPeriod" startAt="6"/>
              <a:tabLst>
                <a:tab pos="469265" algn="l"/>
              </a:tabLst>
            </a:pPr>
            <a:r>
              <a:rPr u="none" spc="85" dirty="0"/>
              <a:t>Но</a:t>
            </a:r>
            <a:r>
              <a:rPr u="none" spc="75" dirty="0"/>
              <a:t> </a:t>
            </a:r>
            <a:r>
              <a:rPr u="none" spc="130" dirty="0"/>
              <a:t>тренер</a:t>
            </a:r>
            <a:r>
              <a:rPr u="none" spc="114" dirty="0"/>
              <a:t> </a:t>
            </a:r>
            <a:r>
              <a:rPr u="none" spc="120" dirty="0"/>
              <a:t>не</a:t>
            </a:r>
            <a:r>
              <a:rPr u="none" spc="100" dirty="0"/>
              <a:t> </a:t>
            </a:r>
            <a:r>
              <a:rPr u="none" spc="135" dirty="0"/>
              <a:t>принимал</a:t>
            </a:r>
            <a:r>
              <a:rPr u="none" spc="125" dirty="0"/>
              <a:t> </a:t>
            </a:r>
            <a:r>
              <a:rPr u="none" spc="150" dirty="0"/>
              <a:t>в</a:t>
            </a:r>
            <a:r>
              <a:rPr u="none" spc="100" dirty="0"/>
              <a:t> </a:t>
            </a:r>
            <a:r>
              <a:rPr u="none" spc="160" dirty="0"/>
              <a:t>секцию</a:t>
            </a:r>
            <a:r>
              <a:rPr u="none" spc="114" dirty="0"/>
              <a:t> </a:t>
            </a:r>
            <a:r>
              <a:rPr u="none" spc="185" dirty="0"/>
              <a:t>кого</a:t>
            </a:r>
            <a:r>
              <a:rPr u="none" spc="90" dirty="0"/>
              <a:t> попало.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820" rIns="0" bIns="0" rtlCol="0">
            <a:spAutoFit/>
          </a:bodyPr>
          <a:lstStyle/>
          <a:p>
            <a:pPr marL="20066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ОШИБКИ,</a:t>
            </a:r>
          </a:p>
          <a:p>
            <a:pPr marL="199390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ДОПУЩЕННОЙ</a:t>
            </a:r>
            <a:r>
              <a:rPr spc="-114" dirty="0"/>
              <a:t> </a:t>
            </a:r>
            <a:r>
              <a:rPr dirty="0"/>
              <a:t>ПРИ</a:t>
            </a:r>
            <a:r>
              <a:rPr spc="-135" dirty="0"/>
              <a:t> </a:t>
            </a:r>
            <a:r>
              <a:rPr spc="-25" dirty="0"/>
              <a:t>ВЫПОЛНЕНИИ</a:t>
            </a:r>
            <a:r>
              <a:rPr spc="-110" dirty="0"/>
              <a:t> </a:t>
            </a:r>
            <a:r>
              <a:rPr dirty="0"/>
              <a:t>ЗАДАНИЙ</a:t>
            </a:r>
            <a:r>
              <a:rPr spc="-114" dirty="0"/>
              <a:t> </a:t>
            </a:r>
            <a:r>
              <a:rPr spc="-10" dirty="0"/>
              <a:t>№3-</a:t>
            </a:r>
            <a:r>
              <a:rPr spc="-50" dirty="0"/>
              <a:t>4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1111250" algn="l"/>
                <a:tab pos="2118995" algn="l"/>
                <a:tab pos="3615690" algn="l"/>
                <a:tab pos="5005705" algn="l"/>
                <a:tab pos="5627370" algn="l"/>
                <a:tab pos="6276975" algn="l"/>
                <a:tab pos="6597015" algn="l"/>
                <a:tab pos="7477759" algn="l"/>
              </a:tabLst>
            </a:pPr>
            <a:r>
              <a:rPr u="none" spc="-25" dirty="0"/>
              <a:t>Это</a:t>
            </a:r>
            <a:r>
              <a:rPr u="none" dirty="0"/>
              <a:t>	</a:t>
            </a:r>
            <a:r>
              <a:rPr u="none" spc="130" dirty="0"/>
              <a:t>очень</a:t>
            </a:r>
            <a:r>
              <a:rPr u="none" dirty="0"/>
              <a:t>	</a:t>
            </a:r>
            <a:r>
              <a:rPr u="none" spc="125" dirty="0"/>
              <a:t>красивая</a:t>
            </a:r>
            <a:r>
              <a:rPr u="none" dirty="0"/>
              <a:t>	</a:t>
            </a:r>
            <a:r>
              <a:rPr u="none" spc="95" dirty="0"/>
              <a:t>картина,</a:t>
            </a:r>
            <a:r>
              <a:rPr u="none" dirty="0"/>
              <a:t>	</a:t>
            </a:r>
            <a:r>
              <a:rPr spc="95" dirty="0"/>
              <a:t>так</a:t>
            </a:r>
            <a:r>
              <a:rPr dirty="0"/>
              <a:t>	</a:t>
            </a:r>
            <a:r>
              <a:rPr spc="135" dirty="0"/>
              <a:t>как</a:t>
            </a:r>
            <a:r>
              <a:rPr dirty="0"/>
              <a:t>	</a:t>
            </a:r>
            <a:r>
              <a:rPr spc="114" dirty="0"/>
              <a:t>я</a:t>
            </a:r>
            <a:r>
              <a:rPr dirty="0"/>
              <a:t>	</a:t>
            </a:r>
            <a:r>
              <a:rPr spc="160" dirty="0"/>
              <a:t>тоже</a:t>
            </a:r>
            <a:r>
              <a:rPr dirty="0"/>
              <a:t>	</a:t>
            </a:r>
            <a:r>
              <a:rPr spc="130" dirty="0"/>
              <a:t>увлекаюсь</a:t>
            </a:r>
            <a:r>
              <a:rPr u="none" spc="130" dirty="0"/>
              <a:t> </a:t>
            </a:r>
            <a:r>
              <a:rPr spc="130" dirty="0"/>
              <a:t>рисованием</a:t>
            </a:r>
            <a:r>
              <a:rPr u="none" spc="114" dirty="0"/>
              <a:t> </a:t>
            </a:r>
            <a:r>
              <a:rPr u="none" spc="285" dirty="0"/>
              <a:t>-</a:t>
            </a:r>
            <a:r>
              <a:rPr u="none" spc="85" dirty="0"/>
              <a:t> </a:t>
            </a:r>
            <a:r>
              <a:rPr u="none" spc="25" dirty="0">
                <a:solidFill>
                  <a:srgbClr val="FF0000"/>
                </a:solidFill>
              </a:rPr>
              <a:t>Л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u="none" spc="220" dirty="0"/>
              <a:t>Мы</a:t>
            </a:r>
            <a:r>
              <a:rPr u="none" spc="75" dirty="0"/>
              <a:t> </a:t>
            </a:r>
            <a:r>
              <a:rPr u="none" spc="145" dirty="0"/>
              <a:t>любим</a:t>
            </a:r>
            <a:r>
              <a:rPr u="none" spc="90" dirty="0"/>
              <a:t> </a:t>
            </a:r>
            <a:r>
              <a:rPr u="none" spc="135" dirty="0"/>
              <a:t>экспериментировать</a:t>
            </a:r>
            <a:r>
              <a:rPr u="none" spc="165" dirty="0"/>
              <a:t> </a:t>
            </a:r>
            <a:r>
              <a:rPr spc="150" dirty="0"/>
              <a:t>в</a:t>
            </a:r>
            <a:r>
              <a:rPr spc="85" dirty="0"/>
              <a:t> </a:t>
            </a:r>
            <a:r>
              <a:rPr spc="155" dirty="0"/>
              <a:t>готовке</a:t>
            </a:r>
            <a:r>
              <a:rPr u="none" spc="105" dirty="0"/>
              <a:t> </a:t>
            </a:r>
            <a:r>
              <a:rPr u="none" spc="285" dirty="0"/>
              <a:t>-</a:t>
            </a:r>
            <a:r>
              <a:rPr u="none" spc="90" dirty="0"/>
              <a:t> </a:t>
            </a:r>
            <a:r>
              <a:rPr u="none" spc="70" dirty="0">
                <a:solidFill>
                  <a:srgbClr val="FF0000"/>
                </a:solidFill>
              </a:rPr>
              <a:t>ГР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1146175" algn="l"/>
                <a:tab pos="1486535" algn="l"/>
                <a:tab pos="2823210" algn="l"/>
                <a:tab pos="3824604" algn="l"/>
                <a:tab pos="5034915" algn="l"/>
                <a:tab pos="7499350" algn="l"/>
                <a:tab pos="8216900" algn="l"/>
              </a:tabLst>
            </a:pPr>
            <a:r>
              <a:rPr u="none" spc="195" dirty="0"/>
              <a:t>Мы</a:t>
            </a:r>
            <a:r>
              <a:rPr u="none" dirty="0"/>
              <a:t>	</a:t>
            </a:r>
            <a:r>
              <a:rPr u="none" spc="45" dirty="0"/>
              <a:t>с</a:t>
            </a:r>
            <a:r>
              <a:rPr u="none" dirty="0"/>
              <a:t>	</a:t>
            </a:r>
            <a:r>
              <a:rPr u="none" spc="114" dirty="0"/>
              <a:t>сестрой</a:t>
            </a:r>
            <a:r>
              <a:rPr u="none" dirty="0"/>
              <a:t>	</a:t>
            </a:r>
            <a:r>
              <a:rPr u="none" spc="105" dirty="0"/>
              <a:t>часто</a:t>
            </a:r>
            <a:r>
              <a:rPr u="none" dirty="0"/>
              <a:t>	</a:t>
            </a:r>
            <a:r>
              <a:rPr u="none" spc="105" dirty="0"/>
              <a:t>вместе</a:t>
            </a:r>
            <a:r>
              <a:rPr u="none" dirty="0"/>
              <a:t>	</a:t>
            </a:r>
            <a:r>
              <a:rPr spc="130" dirty="0"/>
              <a:t>придуриваемся</a:t>
            </a:r>
            <a:r>
              <a:rPr u="none" dirty="0"/>
              <a:t>	</a:t>
            </a:r>
            <a:r>
              <a:rPr u="none" spc="120" dirty="0"/>
              <a:t>или</a:t>
            </a:r>
            <a:r>
              <a:rPr u="none" dirty="0"/>
              <a:t>	</a:t>
            </a:r>
            <a:r>
              <a:rPr spc="130" dirty="0"/>
              <a:t>телек</a:t>
            </a:r>
          </a:p>
          <a:p>
            <a:pPr marL="469900">
              <a:lnSpc>
                <a:spcPct val="100000"/>
              </a:lnSpc>
            </a:pPr>
            <a:r>
              <a:rPr u="none" spc="135" dirty="0"/>
              <a:t>смотрим</a:t>
            </a:r>
            <a:r>
              <a:rPr u="none" spc="85" dirty="0"/>
              <a:t> </a:t>
            </a:r>
            <a:r>
              <a:rPr u="none" spc="295" dirty="0"/>
              <a:t>-</a:t>
            </a:r>
            <a:r>
              <a:rPr u="none" spc="100" dirty="0"/>
              <a:t> </a:t>
            </a:r>
            <a:r>
              <a:rPr u="none" spc="35" dirty="0">
                <a:solidFill>
                  <a:srgbClr val="FF0000"/>
                </a:solidFill>
              </a:rPr>
              <a:t>Р</a:t>
            </a:r>
          </a:p>
          <a:p>
            <a:pPr marL="469900" marR="8890" indent="-457200">
              <a:lnSpc>
                <a:spcPct val="100000"/>
              </a:lnSpc>
              <a:buAutoNum type="arabicPeriod" startAt="4"/>
              <a:tabLst>
                <a:tab pos="469900" algn="l"/>
                <a:tab pos="2341245" algn="l"/>
                <a:tab pos="4332605" algn="l"/>
                <a:tab pos="5802630" algn="l"/>
                <a:tab pos="6292215" algn="l"/>
                <a:tab pos="7211059" algn="l"/>
                <a:tab pos="7846695" algn="l"/>
              </a:tabLst>
            </a:pPr>
            <a:r>
              <a:rPr spc="110" dirty="0"/>
              <a:t>Увлечение</a:t>
            </a:r>
            <a:r>
              <a:rPr dirty="0"/>
              <a:t>	</a:t>
            </a:r>
            <a:r>
              <a:rPr spc="165" dirty="0"/>
              <a:t>живописью</a:t>
            </a:r>
            <a:r>
              <a:rPr dirty="0"/>
              <a:t>	</a:t>
            </a:r>
            <a:r>
              <a:rPr u="none" spc="155" dirty="0"/>
              <a:t>говорит</a:t>
            </a:r>
            <a:r>
              <a:rPr u="none" dirty="0"/>
              <a:t>	</a:t>
            </a:r>
            <a:r>
              <a:rPr u="none" spc="95" dirty="0"/>
              <a:t>о</a:t>
            </a:r>
            <a:r>
              <a:rPr u="none" dirty="0"/>
              <a:t>	</a:t>
            </a:r>
            <a:r>
              <a:rPr u="none" spc="55" dirty="0"/>
              <a:t>том,</a:t>
            </a:r>
            <a:r>
              <a:rPr u="none" dirty="0"/>
              <a:t>	</a:t>
            </a:r>
            <a:r>
              <a:rPr u="none" spc="120" dirty="0"/>
              <a:t>то</a:t>
            </a:r>
            <a:r>
              <a:rPr u="none" dirty="0"/>
              <a:t>	</a:t>
            </a:r>
            <a:r>
              <a:rPr u="none" spc="135" dirty="0"/>
              <a:t>человек </a:t>
            </a:r>
            <a:r>
              <a:rPr u="none" spc="155" dirty="0"/>
              <a:t>креативный</a:t>
            </a:r>
            <a:r>
              <a:rPr u="none" spc="110" dirty="0"/>
              <a:t> </a:t>
            </a:r>
            <a:r>
              <a:rPr u="none" spc="145" dirty="0"/>
              <a:t>и</a:t>
            </a:r>
            <a:r>
              <a:rPr u="none" spc="95" dirty="0"/>
              <a:t> </a:t>
            </a:r>
            <a:r>
              <a:rPr spc="170" dirty="0"/>
              <a:t>может</a:t>
            </a:r>
            <a:r>
              <a:rPr spc="114" dirty="0"/>
              <a:t> </a:t>
            </a:r>
            <a:r>
              <a:rPr spc="170" dirty="0"/>
              <a:t>выходить</a:t>
            </a:r>
            <a:r>
              <a:rPr spc="114" dirty="0"/>
              <a:t> </a:t>
            </a:r>
            <a:r>
              <a:rPr spc="120" dirty="0"/>
              <a:t>из</a:t>
            </a:r>
            <a:r>
              <a:rPr spc="105" dirty="0"/>
              <a:t> </a:t>
            </a:r>
            <a:r>
              <a:rPr spc="165" dirty="0"/>
              <a:t>трудных</a:t>
            </a:r>
            <a:r>
              <a:rPr spc="114" dirty="0"/>
              <a:t> </a:t>
            </a:r>
            <a:r>
              <a:rPr spc="130" dirty="0"/>
              <a:t>ситуаций</a:t>
            </a:r>
            <a:r>
              <a:rPr u="none" spc="110" dirty="0"/>
              <a:t> </a:t>
            </a:r>
            <a:r>
              <a:rPr u="none" spc="285" dirty="0"/>
              <a:t>-</a:t>
            </a:r>
            <a:r>
              <a:rPr u="none" spc="100" dirty="0"/>
              <a:t> </a:t>
            </a:r>
            <a:r>
              <a:rPr u="none" spc="25" dirty="0">
                <a:solidFill>
                  <a:srgbClr val="FF0000"/>
                </a:solidFill>
              </a:rPr>
              <a:t>Л</a:t>
            </a:r>
          </a:p>
          <a:p>
            <a:pPr marL="469265" indent="-456565">
              <a:lnSpc>
                <a:spcPct val="100000"/>
              </a:lnSpc>
              <a:buAutoNum type="arabicPeriod" startAt="4"/>
              <a:tabLst>
                <a:tab pos="469265" algn="l"/>
              </a:tabLst>
            </a:pPr>
            <a:r>
              <a:rPr u="none" spc="120" dirty="0"/>
              <a:t>Иногда</a:t>
            </a:r>
            <a:r>
              <a:rPr u="none" spc="275" dirty="0"/>
              <a:t> </a:t>
            </a:r>
            <a:r>
              <a:rPr u="none" spc="145" dirty="0"/>
              <a:t>человек</a:t>
            </a:r>
            <a:r>
              <a:rPr u="none" spc="290" dirty="0"/>
              <a:t> </a:t>
            </a:r>
            <a:r>
              <a:rPr u="none" spc="170" dirty="0"/>
              <a:t>может</a:t>
            </a:r>
            <a:r>
              <a:rPr u="none" spc="290" dirty="0"/>
              <a:t> </a:t>
            </a:r>
            <a:r>
              <a:rPr u="none" spc="145" dirty="0"/>
              <a:t>допускать</a:t>
            </a:r>
            <a:r>
              <a:rPr u="none" spc="315" dirty="0"/>
              <a:t> </a:t>
            </a:r>
            <a:r>
              <a:rPr spc="140" dirty="0"/>
              <a:t>оскорбления</a:t>
            </a:r>
            <a:r>
              <a:rPr spc="300" dirty="0"/>
              <a:t> </a:t>
            </a:r>
            <a:r>
              <a:rPr spc="150" dirty="0"/>
              <a:t>в</a:t>
            </a:r>
            <a:r>
              <a:rPr spc="300" dirty="0"/>
              <a:t> </a:t>
            </a:r>
            <a:r>
              <a:rPr spc="135" dirty="0"/>
              <a:t>сторону</a:t>
            </a:r>
          </a:p>
          <a:p>
            <a:pPr marL="469900">
              <a:lnSpc>
                <a:spcPct val="100000"/>
              </a:lnSpc>
            </a:pPr>
            <a:r>
              <a:rPr spc="145" dirty="0"/>
              <a:t>друга</a:t>
            </a:r>
            <a:r>
              <a:rPr u="none" spc="90" dirty="0"/>
              <a:t> </a:t>
            </a:r>
            <a:r>
              <a:rPr u="none" spc="295" dirty="0"/>
              <a:t>-</a:t>
            </a:r>
            <a:r>
              <a:rPr u="none" spc="80" dirty="0"/>
              <a:t> </a:t>
            </a:r>
            <a:r>
              <a:rPr u="none" spc="35" dirty="0">
                <a:solidFill>
                  <a:srgbClr val="FF0000"/>
                </a:solidFill>
              </a:rPr>
              <a:t>Р</a:t>
            </a: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469900" algn="l"/>
              </a:tabLst>
            </a:pPr>
            <a:r>
              <a:rPr u="none" spc="135" dirty="0"/>
              <a:t>Причиной</a:t>
            </a:r>
            <a:r>
              <a:rPr u="none" spc="395" dirty="0"/>
              <a:t> </a:t>
            </a:r>
            <a:r>
              <a:rPr u="none" spc="114" dirty="0"/>
              <a:t>того,</a:t>
            </a:r>
            <a:r>
              <a:rPr u="none" spc="409" dirty="0"/>
              <a:t> </a:t>
            </a:r>
            <a:r>
              <a:rPr u="none" spc="145" dirty="0"/>
              <a:t>что</a:t>
            </a:r>
            <a:r>
              <a:rPr u="none" spc="415" dirty="0"/>
              <a:t> </a:t>
            </a:r>
            <a:r>
              <a:rPr u="none" spc="180" dirty="0"/>
              <a:t>друг</a:t>
            </a:r>
            <a:r>
              <a:rPr u="none" spc="415" dirty="0"/>
              <a:t> </a:t>
            </a:r>
            <a:r>
              <a:rPr u="none" spc="125" dirty="0"/>
              <a:t>становится</a:t>
            </a:r>
            <a:r>
              <a:rPr u="none" spc="415" dirty="0"/>
              <a:t> </a:t>
            </a:r>
            <a:r>
              <a:rPr u="none" spc="114" dirty="0"/>
              <a:t>врагом,</a:t>
            </a:r>
            <a:r>
              <a:rPr u="none" spc="420" dirty="0"/>
              <a:t> </a:t>
            </a:r>
            <a:r>
              <a:rPr u="none" spc="175" dirty="0"/>
              <a:t>может</a:t>
            </a:r>
            <a:r>
              <a:rPr u="none" spc="409" dirty="0"/>
              <a:t> </a:t>
            </a:r>
            <a:r>
              <a:rPr u="none" spc="140" dirty="0"/>
              <a:t>быть </a:t>
            </a:r>
            <a:r>
              <a:rPr spc="130" dirty="0"/>
              <a:t>сплетничество</a:t>
            </a:r>
            <a:r>
              <a:rPr u="none" spc="130" dirty="0"/>
              <a:t> </a:t>
            </a:r>
            <a:r>
              <a:rPr u="none" spc="285" dirty="0"/>
              <a:t>-</a:t>
            </a:r>
            <a:r>
              <a:rPr u="none" spc="110" dirty="0"/>
              <a:t> </a:t>
            </a:r>
            <a:r>
              <a:rPr u="none" spc="70" dirty="0">
                <a:solidFill>
                  <a:srgbClr val="FF0000"/>
                </a:solidFill>
              </a:rPr>
              <a:t>ГР</a:t>
            </a:r>
          </a:p>
          <a:p>
            <a:pPr marL="469900" marR="5715" indent="-457200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u="none" spc="120" dirty="0"/>
              <a:t>Дружба</a:t>
            </a:r>
            <a:r>
              <a:rPr u="none" spc="285" dirty="0"/>
              <a:t> </a:t>
            </a:r>
            <a:r>
              <a:rPr u="none" spc="145" dirty="0"/>
              <a:t>раскрывает</a:t>
            </a:r>
            <a:r>
              <a:rPr u="none" spc="305" dirty="0"/>
              <a:t> </a:t>
            </a:r>
            <a:r>
              <a:rPr spc="150" dirty="0"/>
              <a:t>в</a:t>
            </a:r>
            <a:r>
              <a:rPr spc="285" dirty="0"/>
              <a:t> </a:t>
            </a:r>
            <a:r>
              <a:rPr spc="85" dirty="0"/>
              <a:t>себе</a:t>
            </a:r>
            <a:r>
              <a:rPr u="none" spc="290" dirty="0"/>
              <a:t> </a:t>
            </a:r>
            <a:r>
              <a:rPr u="none" spc="125" dirty="0"/>
              <a:t>такие</a:t>
            </a:r>
            <a:r>
              <a:rPr u="none" spc="295" dirty="0"/>
              <a:t> </a:t>
            </a:r>
            <a:r>
              <a:rPr u="none" spc="135" dirty="0"/>
              <a:t>человеческие</a:t>
            </a:r>
            <a:r>
              <a:rPr u="none" spc="310" dirty="0"/>
              <a:t> </a:t>
            </a:r>
            <a:r>
              <a:rPr u="none" spc="90" dirty="0"/>
              <a:t>качества, </a:t>
            </a:r>
            <a:r>
              <a:rPr u="none" spc="160" dirty="0"/>
              <a:t>как</a:t>
            </a:r>
            <a:r>
              <a:rPr u="none" spc="90" dirty="0"/>
              <a:t> </a:t>
            </a:r>
            <a:r>
              <a:rPr u="none" spc="325" dirty="0"/>
              <a:t>…</a:t>
            </a:r>
            <a:r>
              <a:rPr u="none" spc="95" dirty="0"/>
              <a:t> </a:t>
            </a:r>
            <a:r>
              <a:rPr u="none" spc="285" dirty="0"/>
              <a:t>-</a:t>
            </a:r>
            <a:r>
              <a:rPr u="none" spc="90" dirty="0"/>
              <a:t> </a:t>
            </a:r>
            <a:r>
              <a:rPr u="none" spc="60" dirty="0">
                <a:solidFill>
                  <a:srgbClr val="FF0000"/>
                </a:solidFill>
              </a:rPr>
              <a:t>ГР</a:t>
            </a:r>
          </a:p>
          <a:p>
            <a:pPr marL="469265" indent="-456565">
              <a:lnSpc>
                <a:spcPct val="100000"/>
              </a:lnSpc>
              <a:buAutoNum type="arabicPeriod" startAt="6"/>
              <a:tabLst>
                <a:tab pos="469265" algn="l"/>
              </a:tabLst>
            </a:pPr>
            <a:r>
              <a:rPr u="none" spc="85" dirty="0"/>
              <a:t>Но</a:t>
            </a:r>
            <a:r>
              <a:rPr u="none" spc="75" dirty="0"/>
              <a:t> </a:t>
            </a:r>
            <a:r>
              <a:rPr u="none" spc="130" dirty="0"/>
              <a:t>тренер</a:t>
            </a:r>
            <a:r>
              <a:rPr u="none" spc="114" dirty="0"/>
              <a:t> </a:t>
            </a:r>
            <a:r>
              <a:rPr u="none" spc="120" dirty="0"/>
              <a:t>не</a:t>
            </a:r>
            <a:r>
              <a:rPr u="none" spc="100" dirty="0"/>
              <a:t> </a:t>
            </a:r>
            <a:r>
              <a:rPr u="none" spc="135" dirty="0"/>
              <a:t>принимал</a:t>
            </a:r>
            <a:r>
              <a:rPr u="none" spc="130" dirty="0"/>
              <a:t> </a:t>
            </a:r>
            <a:r>
              <a:rPr u="none" spc="150" dirty="0"/>
              <a:t>в</a:t>
            </a:r>
            <a:r>
              <a:rPr u="none" spc="95" dirty="0"/>
              <a:t> </a:t>
            </a:r>
            <a:r>
              <a:rPr u="none" spc="160" dirty="0"/>
              <a:t>секцию</a:t>
            </a:r>
            <a:r>
              <a:rPr u="none" spc="114" dirty="0"/>
              <a:t> </a:t>
            </a:r>
            <a:r>
              <a:rPr spc="185" dirty="0"/>
              <a:t>кого</a:t>
            </a:r>
            <a:r>
              <a:rPr spc="95" dirty="0"/>
              <a:t> </a:t>
            </a:r>
            <a:r>
              <a:rPr spc="135" dirty="0"/>
              <a:t>попало</a:t>
            </a:r>
            <a:r>
              <a:rPr u="none" spc="125" dirty="0"/>
              <a:t> </a:t>
            </a:r>
            <a:r>
              <a:rPr u="none" spc="285" dirty="0"/>
              <a:t>-</a:t>
            </a:r>
            <a:r>
              <a:rPr u="none" spc="95" dirty="0"/>
              <a:t> </a:t>
            </a:r>
            <a:r>
              <a:rPr u="none" spc="35" dirty="0">
                <a:solidFill>
                  <a:srgbClr val="FF0000"/>
                </a:solidFill>
              </a:rPr>
              <a:t>Р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382" y="134823"/>
            <a:ext cx="78384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3320" marR="5080" indent="-1151255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ИСПРАВЬТЕ</a:t>
            </a:r>
            <a:r>
              <a:rPr spc="-35" dirty="0"/>
              <a:t> </a:t>
            </a:r>
            <a:r>
              <a:rPr dirty="0"/>
              <a:t>ОШИБКИ,</a:t>
            </a:r>
            <a:r>
              <a:rPr spc="-50" dirty="0"/>
              <a:t> </a:t>
            </a:r>
            <a:r>
              <a:rPr dirty="0"/>
              <a:t>ДОПУЩЕННЫЕ</a:t>
            </a:r>
            <a:r>
              <a:rPr spc="-50" dirty="0"/>
              <a:t> </a:t>
            </a:r>
            <a:r>
              <a:rPr spc="-25" dirty="0"/>
              <a:t>ПРИ ВЫПОЛНЕНИИ</a:t>
            </a:r>
            <a:r>
              <a:rPr spc="-125" dirty="0"/>
              <a:t> </a:t>
            </a:r>
            <a:r>
              <a:rPr dirty="0"/>
              <a:t>ЗАДАНИЙ</a:t>
            </a:r>
            <a:r>
              <a:rPr spc="-120" dirty="0"/>
              <a:t> </a:t>
            </a:r>
            <a:r>
              <a:rPr spc="-25" dirty="0"/>
              <a:t>№3-</a:t>
            </a:r>
            <a:r>
              <a:rPr spc="-50" dirty="0"/>
              <a:t>4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7351" y="1226946"/>
            <a:ext cx="9916160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Это</a:t>
            </a:r>
            <a:r>
              <a:rPr sz="20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очень</a:t>
            </a:r>
            <a:r>
              <a:rPr sz="20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красивая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картина,</a:t>
            </a:r>
            <a:r>
              <a:rPr sz="20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так</a:t>
            </a:r>
            <a:r>
              <a:rPr sz="2000" u="sng" spc="2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как</a:t>
            </a:r>
            <a:r>
              <a:rPr sz="2000" u="sng" spc="2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я</a:t>
            </a:r>
            <a:r>
              <a:rPr sz="20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тоже</a:t>
            </a:r>
            <a:r>
              <a:rPr sz="20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увлекаюсь</a:t>
            </a:r>
            <a:r>
              <a:rPr sz="20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рисованием</a:t>
            </a:r>
            <a:r>
              <a:rPr sz="20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1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0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000" spc="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ТАК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Я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УВЛЕКАЮСЬ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РИСОВАНИЕМ,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Я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МОГУ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СУДИТЬ</a:t>
            </a:r>
            <a:r>
              <a:rPr sz="20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КАЧЕСТВЕ </a:t>
            </a:r>
            <a:r>
              <a:rPr sz="2000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ЭТОЙ</a:t>
            </a:r>
            <a:r>
              <a:rPr sz="2000" spc="-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КАРТИНЫ</a:t>
            </a:r>
            <a:endParaRPr sz="2000">
              <a:latin typeface="Microsoft Sans Serif"/>
              <a:cs typeface="Microsoft Sans Serif"/>
            </a:endParaRPr>
          </a:p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Мы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любим</a:t>
            </a:r>
            <a:r>
              <a:rPr sz="2000" spc="3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экспериментировать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000" u="sng" spc="3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готовке</a:t>
            </a:r>
            <a:r>
              <a:rPr sz="2000" spc="3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000" spc="3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ПРИГОТОВЛЕНИИ 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ПИЩИ</a:t>
            </a:r>
            <a:endParaRPr sz="2000">
              <a:latin typeface="Microsoft Sans Serif"/>
              <a:cs typeface="Microsoft Sans Serif"/>
            </a:endParaRPr>
          </a:p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  <a:tab pos="472440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Мы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сестрой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часто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придуриваемся</a:t>
            </a:r>
            <a:r>
              <a:rPr sz="2000" spc="3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или</a:t>
            </a:r>
            <a:r>
              <a:rPr sz="2000" spc="3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телек</a:t>
            </a:r>
            <a:r>
              <a:rPr sz="2000" spc="3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смотрим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000" spc="3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470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СМОТРИМ</a:t>
            </a:r>
            <a:r>
              <a:rPr sz="2000" spc="-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ТЕЛЕВИЗОР, </a:t>
            </a:r>
            <a:r>
              <a:rPr sz="20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ШАЛИМ</a:t>
            </a:r>
            <a:endParaRPr sz="2000">
              <a:latin typeface="Microsoft Sans Serif"/>
              <a:cs typeface="Microsoft Sans Serif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Увлечение</a:t>
            </a:r>
            <a:r>
              <a:rPr sz="20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живописью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говорит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том,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креативный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может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выходить</a:t>
            </a:r>
            <a:r>
              <a:rPr sz="2000" u="sng" spc="2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0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из</a:t>
            </a:r>
            <a:r>
              <a:rPr sz="20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000" u="sng" spc="1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трудных</a:t>
            </a:r>
            <a:r>
              <a:rPr sz="20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ситуаций</a:t>
            </a:r>
            <a:r>
              <a:rPr sz="20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2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000" spc="29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УВЛЕЧЕНИЕ</a:t>
            </a:r>
            <a:r>
              <a:rPr sz="2000" spc="2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ЖИВОПИСЬЮ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ГОВОРИТ</a:t>
            </a:r>
            <a:r>
              <a:rPr sz="20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0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ТОМ,</a:t>
            </a:r>
            <a:r>
              <a:rPr sz="20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0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</a:t>
            </a:r>
            <a:r>
              <a:rPr sz="20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ОБЛАДАЕТ</a:t>
            </a:r>
            <a:r>
              <a:rPr sz="20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КРЕАТИВНЫМ 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МЫШЛЕНИЕМ</a:t>
            </a:r>
            <a:endParaRPr sz="2000">
              <a:latin typeface="Microsoft Sans Serif"/>
              <a:cs typeface="Microsoft Sans Serif"/>
            </a:endParaRPr>
          </a:p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Иногда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</a:t>
            </a:r>
            <a:r>
              <a:rPr sz="20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может</a:t>
            </a:r>
            <a:r>
              <a:rPr sz="2000" spc="2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допускать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оскорбления</a:t>
            </a:r>
            <a:r>
              <a:rPr sz="2000" u="sng" spc="2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0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сторону</a:t>
            </a:r>
            <a:r>
              <a:rPr sz="20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друга</a:t>
            </a:r>
            <a:r>
              <a:rPr sz="20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000" spc="2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ОСКОРБИТЬ</a:t>
            </a:r>
            <a:r>
              <a:rPr sz="2000" spc="-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СВОЕГО</a:t>
            </a:r>
            <a:r>
              <a:rPr sz="2000" spc="-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ДРУГА</a:t>
            </a:r>
            <a:endParaRPr sz="2000">
              <a:latin typeface="Microsoft Sans Serif"/>
              <a:cs typeface="Microsoft Sans Serif"/>
            </a:endParaRPr>
          </a:p>
          <a:p>
            <a:pPr marL="469900" marR="6985" indent="-457200" algn="just">
              <a:lnSpc>
                <a:spcPct val="100000"/>
              </a:lnSpc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Причиной</a:t>
            </a:r>
            <a:r>
              <a:rPr sz="20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того,</a:t>
            </a:r>
            <a:r>
              <a:rPr sz="2000" spc="3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000" spc="3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</a:t>
            </a:r>
            <a:r>
              <a:rPr sz="20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становится</a:t>
            </a:r>
            <a:r>
              <a:rPr sz="2000" spc="3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врагом,</a:t>
            </a:r>
            <a:r>
              <a:rPr sz="2000" spc="3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может</a:t>
            </a:r>
            <a:r>
              <a:rPr sz="2000" spc="3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быть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сплетничество</a:t>
            </a:r>
            <a:r>
              <a:rPr sz="20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0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СПЛЕТНИЧАНИЕ</a:t>
            </a:r>
            <a:r>
              <a:rPr sz="20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385" dirty="0">
                <a:solidFill>
                  <a:srgbClr val="385622"/>
                </a:solidFill>
                <a:latin typeface="Microsoft Sans Serif"/>
                <a:cs typeface="Microsoft Sans Serif"/>
              </a:rPr>
              <a:t>//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СПЛЕТНИ</a:t>
            </a:r>
            <a:endParaRPr sz="20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Дружба</a:t>
            </a:r>
            <a:r>
              <a:rPr sz="20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раскрывает</a:t>
            </a:r>
            <a:r>
              <a:rPr sz="20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0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себе</a:t>
            </a:r>
            <a:r>
              <a:rPr sz="20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такие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человеческие</a:t>
            </a:r>
            <a:r>
              <a:rPr sz="20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качества,</a:t>
            </a:r>
            <a:r>
              <a:rPr sz="20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315" dirty="0">
                <a:solidFill>
                  <a:srgbClr val="385622"/>
                </a:solidFill>
                <a:latin typeface="Microsoft Sans Serif"/>
                <a:cs typeface="Microsoft Sans Serif"/>
              </a:rPr>
              <a:t>…</a:t>
            </a:r>
            <a:r>
              <a:rPr sz="20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000" spc="1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1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endParaRPr sz="20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РАСКРЫВАЕТ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ЧЕЛОВЕКЕ</a:t>
            </a:r>
            <a:r>
              <a:rPr sz="20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ТАКИЕ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КАЧЕСТВА,</a:t>
            </a:r>
            <a:r>
              <a:rPr sz="20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…</a:t>
            </a:r>
            <a:endParaRPr sz="20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 startAt="8"/>
              <a:tabLst>
                <a:tab pos="469265" algn="l"/>
              </a:tabLst>
            </a:pPr>
            <a:r>
              <a:rPr sz="20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Но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тренер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принимал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секцию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кого</a:t>
            </a:r>
            <a:r>
              <a:rPr sz="2000" u="sng" spc="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попало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000" spc="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ВСЕХ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ЖЕЛАЮЩИХ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260475"/>
            <a:ext cx="955548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ОЦЕНИВАЯ</a:t>
            </a:r>
            <a:r>
              <a:rPr sz="2400" spc="2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ПРАВИЛЬНОСТЬ</a:t>
            </a:r>
            <a:r>
              <a:rPr sz="2400" b="1" spc="2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РЕЧИ</a:t>
            </a:r>
            <a:r>
              <a:rPr sz="2400" b="1" spc="2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b="1" spc="2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200000"/>
              </a:lnSpc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400" b="1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24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СОБЕСЕДОВАНИЯ,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ДОЛЖЕН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ФИКСИРОВАТЬ</a:t>
            </a:r>
            <a:r>
              <a:rPr sz="24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ОШИБКУ</a:t>
            </a:r>
            <a:r>
              <a:rPr sz="2400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ТОМ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СЛУЧАЕ,</a:t>
            </a:r>
            <a:r>
              <a:rPr sz="24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ЕСЛИ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САМОСТОЯТЕЛЬНО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ЕЁ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ИСПРАВИЛ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76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Опубликовано</a:t>
            </a:r>
            <a:br>
              <a:rPr lang="ru-RU" dirty="0"/>
            </a:br>
            <a:r>
              <a:rPr lang="ru-RU" dirty="0"/>
              <a:t>Наш канал Завуч-Директор-Советник </a:t>
            </a:r>
            <a:br>
              <a:rPr lang="ru-RU" dirty="0"/>
            </a:br>
            <a:r>
              <a:rPr lang="ru-RU" dirty="0">
                <a:hlinkClick r:id="rId2" tooltip="https://t.me/zam_dir"/>
              </a:rPr>
              <a:t>https://t.me/zam_dir</a:t>
            </a:r>
            <a:r>
              <a:rPr lang="ru-RU" dirty="0"/>
              <a:t>                     </a:t>
            </a:r>
            <a:br>
              <a:rPr lang="ru-RU" dirty="0"/>
            </a:br>
            <a:r>
              <a:rPr lang="ru-RU" dirty="0"/>
              <a:t>Сообщество в ВК </a:t>
            </a:r>
            <a:r>
              <a:rPr lang="ru-RU" dirty="0">
                <a:hlinkClick r:id="rId3" tooltip="https://vk.com/deputy_director"/>
              </a:rPr>
              <a:t>https://vk.com/deputy_director</a:t>
            </a:r>
            <a:r>
              <a:rPr lang="ru-RU" dirty="0"/>
              <a:t>723edited 18:11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35814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Когда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можно попросить перепроверить работу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5814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209800" y="1143000"/>
            <a:ext cx="944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ученик </a:t>
            </a:r>
            <a:r>
              <a:rPr lang="ru-RU" dirty="0">
                <a:solidFill>
                  <a:srgbClr val="C00000"/>
                </a:solidFill>
              </a:rPr>
              <a:t>повторно получил «незачет» </a:t>
            </a:r>
            <a:r>
              <a:rPr lang="ru-RU" dirty="0"/>
              <a:t>за итоговое собеседование, он вправе подать в письменной форме заявление на проверку аудиозаписи устного ответа комиссией по проверке итогового собеседования другой образовательной организации или комиссией, сформированной в местах, которые определил региональный орган исполнительной власти.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971800"/>
            <a:ext cx="952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Порядок </a:t>
            </a:r>
            <a:r>
              <a:rPr lang="ru-RU" dirty="0"/>
              <a:t>подачи заявления и организации повторной проверки итогового собеседования </a:t>
            </a:r>
            <a:r>
              <a:rPr lang="ru-RU" dirty="0">
                <a:solidFill>
                  <a:srgbClr val="C00000"/>
                </a:solidFill>
              </a:rPr>
              <a:t>определяет региональный орган исполнительной власти.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752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4314902" y="4320062"/>
            <a:ext cx="59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Сколько действуют результаты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62200" y="4724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Результат итогового собеседования как допуска к ГИА –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бессрочно</a:t>
            </a:r>
            <a:r>
              <a:rPr lang="ru-RU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8840" y="5671669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ОпубликованоНаш</a:t>
            </a:r>
            <a:r>
              <a:rPr lang="ru-RU" dirty="0"/>
              <a:t> канал Завуч-Директор-Советник </a:t>
            </a:r>
            <a:br>
              <a:rPr lang="ru-RU" dirty="0"/>
            </a:br>
            <a:r>
              <a:rPr lang="ru-RU" dirty="0">
                <a:hlinkClick r:id="rId2" tooltip="https://t.me/zam_dir"/>
              </a:rPr>
              <a:t>https://t.me/zam_dir</a:t>
            </a:r>
            <a:r>
              <a:rPr lang="ru-RU" dirty="0"/>
              <a:t>                     </a:t>
            </a:r>
            <a:br>
              <a:rPr lang="ru-RU" dirty="0"/>
            </a:br>
            <a:r>
              <a:rPr lang="ru-RU" dirty="0"/>
              <a:t>Сообщество в ВК </a:t>
            </a:r>
            <a:r>
              <a:rPr lang="ru-RU" dirty="0">
                <a:hlinkClick r:id="rId3" tooltip="https://vk.com/deputy_director"/>
              </a:rPr>
              <a:t>https://vk.com/deputy_director</a:t>
            </a:r>
            <a:r>
              <a:rPr lang="ru-RU" dirty="0"/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Для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участников с ОВЗ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3528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762001"/>
            <a:ext cx="967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Ученики с ОВЗ к заявлению на участие в итоговом собеседовании прилагают оригинал или надлежащим образом заверенную копию рекомендаций ПМПК. Дети-инвалиды и инвалиды добавляют к заявлению оригинал или заверенную копию справки, которая подтверждает инвалидность. Чтобы пройти испытание на дому или в медицинской организации, ученик прилагает к заявлению медицинское заключение и рекомендации ПМПК.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32004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371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4953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2971800"/>
            <a:ext cx="998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участников с ОВЗ, детей-инвалидов и инвалидов продолжительность итогового собеседования </a:t>
            </a:r>
            <a:r>
              <a:rPr lang="ru-RU" dirty="0">
                <a:solidFill>
                  <a:srgbClr val="C00000"/>
                </a:solidFill>
              </a:rPr>
              <a:t>увеличивают на 30 минут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4038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предъявлении рекомендации ПМПК для участников с ОВЗ, детей-инвалидов и инвалидов могут быть организованы </a:t>
            </a:r>
            <a:r>
              <a:rPr lang="ru-RU" dirty="0">
                <a:solidFill>
                  <a:srgbClr val="C00000"/>
                </a:solidFill>
              </a:rPr>
              <a:t>специальные условия </a:t>
            </a:r>
            <a:r>
              <a:rPr lang="ru-RU" dirty="0"/>
              <a:t>для проведения итогового собеседования, которые учитывают состояние здоровья и особенности психофизического развития. Например, на испытании могут присутствовать ассистенты или использоваться специальные технические средства, чтобы выполнить задания.</a:t>
            </a:r>
            <a:br>
              <a:rPr lang="ru-RU" dirty="0"/>
            </a:br>
            <a:endParaRPr lang="ru-RU" dirty="0"/>
          </a:p>
        </p:txBody>
      </p:sp>
      <p:sp>
        <p:nvSpPr>
          <p:cNvPr id="19" name="object 8"/>
          <p:cNvSpPr/>
          <p:nvPr/>
        </p:nvSpPr>
        <p:spPr>
          <a:xfrm>
            <a:off x="1752600" y="4419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4106</Words>
  <Application>Microsoft Office PowerPoint</Application>
  <PresentationFormat>Произвольный</PresentationFormat>
  <Paragraphs>752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Office Theme</vt:lpstr>
      <vt:lpstr>Презентация PowerPoint</vt:lpstr>
      <vt:lpstr>ЦЕЛИ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ВОПРОСЫ ОРГАНИЗАЦИИ</vt:lpstr>
      <vt:lpstr>ОБЩИЕ ВОПРОСЫ ОРГАНИЗАЦИИ</vt:lpstr>
      <vt:lpstr>ИТОГОВОЕ СОБЕСЕДОВАНИЕ по русскому языку за курс основной школы</vt:lpstr>
      <vt:lpstr>РЕКОМЕНДУЕМЫЙ ПОРЯДОК ПРОВЕДЕНИЯ ИС</vt:lpstr>
      <vt:lpstr>РЕКОМЕНДУЕМЫЙ ПОРЯДОК ПРОВЕДЕНИЯ ИС</vt:lpstr>
      <vt:lpstr>РЕКОМЕНДУЕМЫЙ ПОРЯДОК ПРОВЕДЕНИЯ ИС</vt:lpstr>
      <vt:lpstr>ЗАДАНИЕ 1. ЧТЕНИЕ ВСЛУХ ТЕКСТА</vt:lpstr>
      <vt:lpstr>ТИПИЧНЫЕ ОШИБКИ</vt:lpstr>
      <vt:lpstr>ЧТО ДАЛАЕТ ЭКЗАМЕНАТОР-СОБЕСЕДНИК?</vt:lpstr>
      <vt:lpstr>НА ЧТО ОБРАТИТЬ ВНИМАНИЕ ЭКЗАМЕНАТОРУ-СОБЕСЕДНИКУ?</vt:lpstr>
      <vt:lpstr>РАПОЛОЖЕНИЕ ЭКСПЕРТА В АУДИТОРИИ</vt:lpstr>
      <vt:lpstr>КРИТЕРИИ ОЦЕНИВАНИЯ</vt:lpstr>
      <vt:lpstr>Презентация PowerPoint</vt:lpstr>
      <vt:lpstr>ЗАДАНИЕ 2. ПЕРЕСКАЗ ТЕКСТА С ВКЛЮЧЕНИЕМ ЦИТАТЫ</vt:lpstr>
      <vt:lpstr>АЛГОРИТМ ПОДГОТОВКИ К ПЕРЕСКАЗУ ТЕКСТА</vt:lpstr>
      <vt:lpstr>Презентация PowerPoint</vt:lpstr>
      <vt:lpstr>ВАРИАНТЫ АВТОРСТВА ЦИТАТ</vt:lpstr>
      <vt:lpstr>ВАРИАНТЫ ОФОРМЛЕНИЯ ЦИТАТЫ</vt:lpstr>
      <vt:lpstr>ВАРИАНТЫ ОФОРМЛЕНИЯ ЦИТАТЫ</vt:lpstr>
      <vt:lpstr>ТИПИЧНЫЕ ОШИБКИ</vt:lpstr>
      <vt:lpstr>НА ЧТО ОБРАТИТЬ ВНИМАНИЕ</vt:lpstr>
      <vt:lpstr>НА ЧТО ОБРАТИТЬ ВНИМАНИЕ ЭКЗАМЕНАТОРУ-СОБЕСЕДНИКУ?</vt:lpstr>
      <vt:lpstr>КРИТЕРИИ ОЦЕНИВАНИЯ</vt:lpstr>
      <vt:lpstr>Презентация PowerPoint</vt:lpstr>
      <vt:lpstr>КРИТЕРИИ ОЦЕНИВАНИЯ</vt:lpstr>
      <vt:lpstr>К ТИПИЧНЫМ ФАКТИЧЕСКИМ ОШИБКАМ</vt:lpstr>
      <vt:lpstr>К ТИПИЧНЫМ ГРАММАТИЧЕСКИМ ОШИБКАМ</vt:lpstr>
      <vt:lpstr>К ТИПИЧНЫМ РЕЧЕВЫМ ОШИБКАМ</vt:lpstr>
      <vt:lpstr>ОПРЕДЕЛИТЕ РАЗНОВИДНОСТЬ ОШИБКИ (вариант 016 о Ю.А. Сенкевиче)</vt:lpstr>
      <vt:lpstr>ОПРЕДЕЛИТЕ РАЗНОВИДНОСТЬ ОШИБКИ (вариант 016)</vt:lpstr>
      <vt:lpstr>ИСПРАВЬТЕ ДОПУЩЕННУЮ ОШИБКУ (вариант 016)</vt:lpstr>
      <vt:lpstr>ОПРЕДЕЛИТЕ РАЗНОВИДНОСТЬ ОШИБКИ (вариант 017 о П.А. Столыпине)</vt:lpstr>
      <vt:lpstr>ОПРЕДЕЛИТЕ РАЗНОВИДНОСТЬ ОШИБКИ (вариант 017 о П.А. Столыпине)</vt:lpstr>
      <vt:lpstr>ИСПРАВЬТЕ ДОПУЩЕННУЮ ОШИБКУ (вариант 017 о П.А. Столыпине)</vt:lpstr>
      <vt:lpstr>ВНИМАНИЕ!</vt:lpstr>
      <vt:lpstr>ФИО ГЕРОЯ НЕ ВЫПИСЫВАЙТЕ!</vt:lpstr>
      <vt:lpstr>ЗАДАНИЕ 3. МОНОЛОГ</vt:lpstr>
      <vt:lpstr>ЗАДАНИЕ 3. МОНОЛОГ</vt:lpstr>
      <vt:lpstr>ЗАДАНИЕ 3. МОНОЛОГ. ОПИСАНИЕ .</vt:lpstr>
      <vt:lpstr>РЕЧЕВЫЕ КОНСТРУКЦИИ ДЛЯ ПОСТРОЕНИЯ МОНОЛОГА-ОПИСАНИЯ</vt:lpstr>
      <vt:lpstr>ЗАДАНИЕ 3. МОНОЛОГ. ОПИСАНИЕ</vt:lpstr>
      <vt:lpstr>ЗАДАНИЕ 3. МОНОЛОГ. ОПИСАНИЕ</vt:lpstr>
      <vt:lpstr>Презентация PowerPoint</vt:lpstr>
      <vt:lpstr>ЗАДАНИЕ 3. МОНОЛОГ. ПОВЕСТВОВАНИЕ .</vt:lpstr>
      <vt:lpstr>РЕЧЕВЫЕ КОНСТРУКЦИИ ДЛЯ ПОСТРОЕНИЯ МОНОЛОГА-ПОВЕСТВОВАНИЯ</vt:lpstr>
      <vt:lpstr>ЗАДАНИЕ 3. МОНОЛОГ. ПОВЕСТВОВАНИЕ .</vt:lpstr>
      <vt:lpstr>ЗАДАНИЕ 3. МОНОЛОГ. ПОВЕСТВОВАНИЕ .</vt:lpstr>
      <vt:lpstr>ЗАДАНИЕ 3. МОНОЛОГ. РАССУЖДЕНИЕ .</vt:lpstr>
      <vt:lpstr>РЕЧЕВЫЕ КОНСТРУКЦИИ ДЛЯ ПОСТРОЕНИЯ МОНОЛОГА-РАССУЖДЕНИЯ</vt:lpstr>
      <vt:lpstr>ЗАДАНИЕ 3. МОНОЛОГ. РАССУЖДЕНИЕ .</vt:lpstr>
      <vt:lpstr>ЗАДАНИЕ 3. МОНОЛОГ. РАССУЖДЕНИЕ .</vt:lpstr>
      <vt:lpstr>ТИПИЧНЫЕ ОШИБКИ</vt:lpstr>
      <vt:lpstr>НА ЧТО ОБРАТИТЬ ВНИМАНИЕ</vt:lpstr>
      <vt:lpstr>КРИТЕРИИ ОЦЕНИВАНИЯ</vt:lpstr>
      <vt:lpstr>Презентация PowerPoint</vt:lpstr>
      <vt:lpstr>ЗАДАНИЕ 4. ДИАЛОГ. ВАРИАНТ 016</vt:lpstr>
      <vt:lpstr>Презентация PowerPoint</vt:lpstr>
      <vt:lpstr>ЗАДАНИЕ 4. ДИАЛОГ</vt:lpstr>
      <vt:lpstr>ТИПИЧНЫЕ ГРАММАТИЧЕСКИЕ ОШИБКИ</vt:lpstr>
      <vt:lpstr>ТИПИЧНЫЕ РЕЧЕВЫЕ ОШИБКИ</vt:lpstr>
      <vt:lpstr>ЛОГИЧЕСКИЕ ОШИБКИ</vt:lpstr>
      <vt:lpstr>НА ЧТО ОБРАТИТЬ ВНИМАНИЕ</vt:lpstr>
      <vt:lpstr>КРИТЕРИИ ОЦЕНИВАНИЯ</vt:lpstr>
      <vt:lpstr>КРИТЕРИИ ОЦЕНИВАНИЯ</vt:lpstr>
      <vt:lpstr>ОПРЕДЕЛИТЕ РАЗНОВИДНОСТЬ ОШИБКИ, ДОПУЩЕННОЙ ПРИ ВЫПОЛНЕНИИ ЗАДАНИЙ №3-4</vt:lpstr>
      <vt:lpstr>ОПРЕДЕЛИТЕ РАЗНОВИДНОСТЬ ОШИБКИ, ДОПУЩЕННОЙ ПРИ ВЫПОЛНЕНИИ ЗАДАНИЙ №3-4</vt:lpstr>
      <vt:lpstr>ИСПРАВЬТЕ ОШИБКИ, ДОПУЩЕННЫЕ ПРИ ВЫПОЛНЕНИИ ЗАДАНИЙ №3-4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Петракова</cp:lastModifiedBy>
  <cp:revision>8</cp:revision>
  <dcterms:created xsi:type="dcterms:W3CDTF">2024-11-11T06:11:22Z</dcterms:created>
  <dcterms:modified xsi:type="dcterms:W3CDTF">2026-01-22T03:30:58Z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2024-11-11T00:00:00Z</vt:filetime>
  </property>
  <property fmtid="{D5CDD505-2E9C-101B-9397-08002B2CF9AE}" pid="5" name="Producer">
    <vt:lpwstr>iLovePDF</vt:lpwstr>
  </property>
</Properties>
</file>