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>
        <p:scale>
          <a:sx n="110" d="100"/>
          <a:sy n="110" d="100"/>
        </p:scale>
        <p:origin x="-978" y="168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F49F0-4790-475F-A28E-CC37B61BDB93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759D6-91EC-4206-ADD0-D3761B1CA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759D6-91EC-4206-ADD0-D3761B1CAE6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759D6-91EC-4206-ADD0-D3761B1CAE6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4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2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42" y="785786"/>
            <a:ext cx="5829300" cy="1960033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Century" pitchFamily="18" charset="0"/>
                <a:cs typeface="Times New Roman" pitchFamily="18" charset="0"/>
              </a:rPr>
              <a:t>МАОУ Гимназия №14</a:t>
            </a:r>
            <a:br>
              <a:rPr lang="ru-RU" sz="2400" dirty="0" smtClean="0">
                <a:latin typeface="Century" pitchFamily="18" charset="0"/>
                <a:cs typeface="Times New Roman" pitchFamily="18" charset="0"/>
              </a:rPr>
            </a:br>
            <a:r>
              <a:rPr lang="ru-RU" sz="2400" dirty="0" smtClean="0">
                <a:latin typeface="Century" pitchFamily="18" charset="0"/>
                <a:cs typeface="Times New Roman" pitchFamily="18" charset="0"/>
              </a:rPr>
              <a:t>ВПК «Гвардия»</a:t>
            </a:r>
            <a:br>
              <a:rPr lang="ru-RU" sz="2400" dirty="0" smtClean="0">
                <a:latin typeface="Century" pitchFamily="18" charset="0"/>
                <a:cs typeface="Times New Roman" pitchFamily="18" charset="0"/>
              </a:rPr>
            </a:br>
            <a:r>
              <a:rPr lang="ru-RU" sz="2400" dirty="0" smtClean="0">
                <a:latin typeface="Century" pitchFamily="18" charset="0"/>
                <a:cs typeface="Times New Roman" pitchFamily="18" charset="0"/>
              </a:rPr>
              <a:t>2018 г.</a:t>
            </a:r>
            <a:r>
              <a:rPr lang="ru-RU" sz="3600" dirty="0" smtClean="0">
                <a:latin typeface="Century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Century" pitchFamily="18" charset="0"/>
                <a:cs typeface="Times New Roman" pitchFamily="18" charset="0"/>
              </a:rPr>
            </a:br>
            <a:r>
              <a:rPr lang="ru-RU" sz="3600" dirty="0" smtClean="0">
                <a:latin typeface="Century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Century" pitchFamily="18" charset="0"/>
                <a:cs typeface="Times New Roman" pitchFamily="18" charset="0"/>
              </a:rPr>
            </a:br>
            <a:r>
              <a:rPr lang="ru-RU" sz="3600" dirty="0" smtClean="0">
                <a:latin typeface="Century" pitchFamily="18" charset="0"/>
                <a:cs typeface="Times New Roman" pitchFamily="18" charset="0"/>
              </a:rPr>
              <a:t>Пост №1</a:t>
            </a:r>
            <a:br>
              <a:rPr lang="ru-RU" sz="3600" dirty="0" smtClean="0">
                <a:latin typeface="Century" pitchFamily="18" charset="0"/>
                <a:cs typeface="Times New Roman" pitchFamily="18" charset="0"/>
              </a:rPr>
            </a:br>
            <a:r>
              <a:rPr lang="ru-RU" sz="3600" dirty="0" smtClean="0">
                <a:latin typeface="Century" pitchFamily="18" charset="0"/>
                <a:cs typeface="Times New Roman" pitchFamily="18" charset="0"/>
              </a:rPr>
              <a:t>Возрождая историю</a:t>
            </a:r>
            <a:endParaRPr lang="ru-RU" sz="3600" dirty="0">
              <a:latin typeface="Century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olidays_Victory_Day_9_May_Vector_Graphics_Star_521703_1280x85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931"/>
          <a:stretch>
            <a:fillRect/>
          </a:stretch>
        </p:blipFill>
        <p:spPr>
          <a:xfrm>
            <a:off x="0" y="5721243"/>
            <a:ext cx="6858000" cy="3422757"/>
          </a:xfrm>
          <a:prstGeom prst="rect">
            <a:avLst/>
          </a:prstGeom>
        </p:spPr>
      </p:pic>
      <p:pic>
        <p:nvPicPr>
          <p:cNvPr id="5" name="Рисунок 4" descr="VAvpaXyj7r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70" y="3286116"/>
            <a:ext cx="5000660" cy="33324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8" y="285720"/>
            <a:ext cx="6172200" cy="141973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entury" pitchFamily="18" charset="0"/>
              </a:rPr>
              <a:t>Наш караул</a:t>
            </a:r>
            <a:br>
              <a:rPr lang="ru-RU" dirty="0" smtClean="0">
                <a:latin typeface="Century" pitchFamily="18" charset="0"/>
              </a:rPr>
            </a:br>
            <a:endParaRPr lang="ru-RU" sz="3600" dirty="0">
              <a:latin typeface="Century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430" y="1285852"/>
            <a:ext cx="2037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Century" pitchFamily="18" charset="0"/>
              </a:rPr>
              <a:t>Группа А</a:t>
            </a:r>
            <a:endParaRPr lang="ru-RU" sz="3200" dirty="0"/>
          </a:p>
        </p:txBody>
      </p:sp>
      <p:pic>
        <p:nvPicPr>
          <p:cNvPr id="5" name="Рисунок 4" descr="o9zt1Q3Cfl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8" y="2262654"/>
            <a:ext cx="1857388" cy="1237775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  <p:pic>
        <p:nvPicPr>
          <p:cNvPr id="6" name="Рисунок 5" descr="9P7C0DMpA7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67" y="4048606"/>
            <a:ext cx="1857388" cy="1237774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  <p:pic>
        <p:nvPicPr>
          <p:cNvPr id="7" name="Рисунок 6" descr="jDCFqkAFAX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8" y="4048604"/>
            <a:ext cx="1857388" cy="1237775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  <p:pic>
        <p:nvPicPr>
          <p:cNvPr id="8" name="Рисунок 7" descr="ylC3bRtgUA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46" y="4048604"/>
            <a:ext cx="1857388" cy="1237775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  <p:pic>
        <p:nvPicPr>
          <p:cNvPr id="11" name="Рисунок 10" descr="александров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67" y="5763118"/>
            <a:ext cx="1857388" cy="1237774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  <p:pic>
        <p:nvPicPr>
          <p:cNvPr id="12" name="Рисунок 11" descr="ларьков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00306" y="5763116"/>
            <a:ext cx="1857388" cy="1237775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  <p:pic>
        <p:nvPicPr>
          <p:cNvPr id="13" name="Рисунок 12" descr="ульянов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3446" y="5763116"/>
            <a:ext cx="1857388" cy="12377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Рисунок 13" descr="чугунчиков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66" y="7477628"/>
            <a:ext cx="1857388" cy="12377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6" name="Рисунок 15" descr="ермилов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43447" y="7477628"/>
            <a:ext cx="1857388" cy="12377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2143116" y="3500430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entury" pitchFamily="18" charset="0"/>
              </a:rPr>
              <a:t>Сазонов Даниил</a:t>
            </a:r>
            <a:endParaRPr lang="ru-RU" sz="1400" dirty="0">
              <a:latin typeface="Century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604" y="5286380"/>
            <a:ext cx="16353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Century" pitchFamily="18" charset="0"/>
              </a:rPr>
              <a:t>Асанова Марина</a:t>
            </a:r>
            <a:endParaRPr lang="ru-RU" sz="1400" dirty="0">
              <a:latin typeface="Century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00306" y="5286380"/>
            <a:ext cx="1678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err="1" smtClean="0">
                <a:latin typeface="Century" pitchFamily="18" charset="0"/>
              </a:rPr>
              <a:t>Титко</a:t>
            </a:r>
            <a:r>
              <a:rPr lang="ru-RU" sz="1400" dirty="0" smtClean="0">
                <a:latin typeface="Century" pitchFamily="18" charset="0"/>
              </a:rPr>
              <a:t> Александр</a:t>
            </a:r>
            <a:endParaRPr lang="ru-RU" sz="1400" dirty="0">
              <a:latin typeface="Century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43446" y="5286380"/>
            <a:ext cx="17700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Century" pitchFamily="18" charset="0"/>
              </a:rPr>
              <a:t>Климанова Софья</a:t>
            </a:r>
            <a:endParaRPr lang="ru-RU" sz="1400" dirty="0">
              <a:latin typeface="Century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7166" y="7000892"/>
            <a:ext cx="18886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Century" pitchFamily="18" charset="0"/>
              </a:rPr>
              <a:t>Александров Артём</a:t>
            </a:r>
            <a:endParaRPr lang="ru-RU" sz="1400" dirty="0">
              <a:latin typeface="Century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71744" y="7000892"/>
            <a:ext cx="16289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err="1" smtClean="0">
                <a:latin typeface="Century" pitchFamily="18" charset="0"/>
              </a:rPr>
              <a:t>Ларькова</a:t>
            </a:r>
            <a:r>
              <a:rPr lang="ru-RU" sz="1400" dirty="0" smtClean="0">
                <a:latin typeface="Century" pitchFamily="18" charset="0"/>
              </a:rPr>
              <a:t> Алина</a:t>
            </a:r>
            <a:endParaRPr lang="ru-RU" sz="1400" dirty="0">
              <a:latin typeface="Century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86322" y="7000892"/>
            <a:ext cx="14366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Century" pitchFamily="18" charset="0"/>
              </a:rPr>
              <a:t>Ульянов Илья</a:t>
            </a:r>
            <a:endParaRPr lang="ru-RU" sz="1400" dirty="0">
              <a:latin typeface="Century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5728" y="8715404"/>
            <a:ext cx="19239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err="1" smtClean="0">
                <a:latin typeface="Century" pitchFamily="18" charset="0"/>
              </a:rPr>
              <a:t>Чугунчиков</a:t>
            </a:r>
            <a:r>
              <a:rPr lang="ru-RU" sz="1400" dirty="0" smtClean="0">
                <a:latin typeface="Century" pitchFamily="18" charset="0"/>
              </a:rPr>
              <a:t> Никита</a:t>
            </a:r>
            <a:endParaRPr lang="ru-RU" sz="1400" dirty="0">
              <a:latin typeface="Century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357430" y="8715404"/>
            <a:ext cx="20906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err="1" smtClean="0">
                <a:latin typeface="Century" pitchFamily="18" charset="0"/>
              </a:rPr>
              <a:t>Павличенко</a:t>
            </a:r>
            <a:r>
              <a:rPr lang="ru-RU" sz="1400" dirty="0" smtClean="0">
                <a:latin typeface="Century" pitchFamily="18" charset="0"/>
              </a:rPr>
              <a:t> Дмитрий</a:t>
            </a:r>
            <a:endParaRPr lang="ru-RU" sz="1400" dirty="0">
              <a:latin typeface="Century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43446" y="8715404"/>
            <a:ext cx="18934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Century" pitchFamily="18" charset="0"/>
              </a:rPr>
              <a:t>Ермилов Владимир</a:t>
            </a:r>
            <a:endParaRPr lang="ru-RU" sz="1400" dirty="0">
              <a:latin typeface="Century" pitchFamily="18" charset="0"/>
            </a:endParaRPr>
          </a:p>
        </p:txBody>
      </p:sp>
      <p:pic>
        <p:nvPicPr>
          <p:cNvPr id="29" name="Рисунок 28" descr="павличенко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00306" y="7477628"/>
            <a:ext cx="1857388" cy="12377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>
          <a:blip r:embed="rId12"/>
          <a:srcRect t="87946"/>
          <a:stretch>
            <a:fillRect/>
          </a:stretch>
        </p:blipFill>
        <p:spPr bwMode="auto">
          <a:xfrm rot="18952217">
            <a:off x="-565405" y="375433"/>
            <a:ext cx="2576699" cy="624098"/>
          </a:xfrm>
          <a:prstGeom prst="trapezoid">
            <a:avLst>
              <a:gd name="adj" fmla="val 87978"/>
            </a:avLst>
          </a:prstGeom>
          <a:noFill/>
        </p:spPr>
      </p:pic>
      <p:grpSp>
        <p:nvGrpSpPr>
          <p:cNvPr id="31" name="Группа 30"/>
          <p:cNvGrpSpPr/>
          <p:nvPr/>
        </p:nvGrpSpPr>
        <p:grpSpPr>
          <a:xfrm>
            <a:off x="5286388" y="-603937"/>
            <a:ext cx="2161348" cy="2718802"/>
            <a:chOff x="5286388" y="-603937"/>
            <a:chExt cx="2161348" cy="2718802"/>
          </a:xfrm>
        </p:grpSpPr>
        <p:pic>
          <p:nvPicPr>
            <p:cNvPr id="30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12"/>
            <a:srcRect t="87946"/>
            <a:stretch>
              <a:fillRect/>
            </a:stretch>
          </p:blipFill>
          <p:spPr bwMode="auto">
            <a:xfrm rot="2710379">
              <a:off x="4749449" y="443415"/>
              <a:ext cx="2718802" cy="624098"/>
            </a:xfrm>
            <a:prstGeom prst="trapezoid">
              <a:avLst>
                <a:gd name="adj" fmla="val 87978"/>
              </a:avLst>
            </a:prstGeom>
            <a:noFill/>
          </p:spPr>
        </p:pic>
        <p:pic>
          <p:nvPicPr>
            <p:cNvPr id="3078" name="Picture 6" descr="Похожее изображение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86388" y="-214346"/>
              <a:ext cx="2161348" cy="15103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8" y="0"/>
            <a:ext cx="6172200" cy="5714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entury" pitchFamily="18" charset="0"/>
              </a:rPr>
              <a:t>Руководители</a:t>
            </a:r>
            <a:endParaRPr lang="ru-RU" sz="3600" dirty="0">
              <a:latin typeface="Century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8868" y="1928794"/>
            <a:ext cx="2036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Century" pitchFamily="18" charset="0"/>
              </a:rPr>
              <a:t>Группа Б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2285992" y="3786182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entury" pitchFamily="18" charset="0"/>
              </a:rPr>
              <a:t>Силичев Роман</a:t>
            </a:r>
            <a:endParaRPr lang="ru-RU" sz="1400" dirty="0">
              <a:latin typeface="Century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0042" y="5429256"/>
            <a:ext cx="15215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err="1" smtClean="0">
                <a:latin typeface="Century" pitchFamily="18" charset="0"/>
              </a:rPr>
              <a:t>Литаврин</a:t>
            </a:r>
            <a:r>
              <a:rPr lang="ru-RU" sz="1400" dirty="0" smtClean="0">
                <a:latin typeface="Century" pitchFamily="18" charset="0"/>
              </a:rPr>
              <a:t> Олег</a:t>
            </a:r>
            <a:endParaRPr lang="ru-RU" sz="1400" dirty="0">
              <a:latin typeface="Century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28868" y="5429256"/>
            <a:ext cx="18485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Century" pitchFamily="18" charset="0"/>
              </a:rPr>
              <a:t>Литвиненко Софья</a:t>
            </a:r>
            <a:endParaRPr lang="ru-RU" sz="1400" dirty="0">
              <a:latin typeface="Century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86322" y="5429256"/>
            <a:ext cx="15904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Century" pitchFamily="18" charset="0"/>
              </a:rPr>
              <a:t>Зайцев Евгений</a:t>
            </a:r>
            <a:endParaRPr lang="ru-RU" sz="1400" dirty="0">
              <a:latin typeface="Century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042" y="7072330"/>
            <a:ext cx="15632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err="1" smtClean="0">
                <a:latin typeface="Century" pitchFamily="18" charset="0"/>
              </a:rPr>
              <a:t>Подольян</a:t>
            </a:r>
            <a:r>
              <a:rPr lang="ru-RU" sz="1400" dirty="0" smtClean="0">
                <a:latin typeface="Century" pitchFamily="18" charset="0"/>
              </a:rPr>
              <a:t> Марк</a:t>
            </a:r>
            <a:endParaRPr lang="ru-RU" sz="1400" dirty="0">
              <a:latin typeface="Century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28868" y="7072330"/>
            <a:ext cx="18421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Century" pitchFamily="18" charset="0"/>
              </a:rPr>
              <a:t>Куркина Ангелина</a:t>
            </a:r>
            <a:endParaRPr lang="ru-RU" sz="1400" dirty="0">
              <a:latin typeface="Century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636" y="7072330"/>
            <a:ext cx="12105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Century" pitchFamily="18" charset="0"/>
              </a:rPr>
              <a:t>Гут Кирилл</a:t>
            </a:r>
            <a:endParaRPr lang="ru-RU" sz="1400" dirty="0">
              <a:latin typeface="Century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7166" y="8715404"/>
            <a:ext cx="17684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Century" pitchFamily="18" charset="0"/>
              </a:rPr>
              <a:t>Хохлова Светлана</a:t>
            </a:r>
            <a:endParaRPr lang="ru-RU" sz="1400" dirty="0">
              <a:latin typeface="Century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00306" y="8715404"/>
            <a:ext cx="1864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Century" pitchFamily="18" charset="0"/>
              </a:rPr>
              <a:t>Кравченко Михаил</a:t>
            </a:r>
            <a:endParaRPr lang="ru-RU" sz="1400" dirty="0">
              <a:latin typeface="Century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14884" y="8715404"/>
            <a:ext cx="16690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Century" pitchFamily="18" charset="0"/>
              </a:rPr>
              <a:t>Русских Валерия</a:t>
            </a:r>
            <a:endParaRPr lang="ru-RU" sz="1400" dirty="0">
              <a:latin typeface="Century" pitchFamily="18" charset="0"/>
            </a:endParaRPr>
          </a:p>
        </p:txBody>
      </p:sp>
      <p:pic>
        <p:nvPicPr>
          <p:cNvPr id="1026" name="Picture 2" descr="http://xn--14-6kclvec3aj7p.xn--p1ai/images/Kadr/%D0%9A%D0%B0%D0%B2%D0%BA%D0%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54" y="571472"/>
            <a:ext cx="1020286" cy="135732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28" name="Picture 4" descr="https://pp.userapi.com/c624120/v624120944/57642/9dtVhfywCwk.jpg"/>
          <p:cNvPicPr>
            <a:picLocks noChangeAspect="1" noChangeArrowheads="1"/>
          </p:cNvPicPr>
          <p:nvPr/>
        </p:nvPicPr>
        <p:blipFill>
          <a:blip r:embed="rId4" cstate="print"/>
          <a:srcRect t="14839" b="15564"/>
          <a:stretch>
            <a:fillRect/>
          </a:stretch>
        </p:blipFill>
        <p:spPr bwMode="auto">
          <a:xfrm>
            <a:off x="3500438" y="571472"/>
            <a:ext cx="1071570" cy="13205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29" name="Прямоугольник 28"/>
          <p:cNvSpPr/>
          <p:nvPr/>
        </p:nvSpPr>
        <p:spPr>
          <a:xfrm>
            <a:off x="714356" y="1142976"/>
            <a:ext cx="13532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600" dirty="0" err="1" smtClean="0">
                <a:latin typeface="Century" pitchFamily="18" charset="0"/>
              </a:rPr>
              <a:t>Кавко</a:t>
            </a:r>
            <a:r>
              <a:rPr lang="ru-RU" sz="1600" dirty="0" smtClean="0">
                <a:latin typeface="Century" pitchFamily="18" charset="0"/>
              </a:rPr>
              <a:t/>
            </a:r>
            <a:br>
              <a:rPr lang="ru-RU" sz="1600" dirty="0" smtClean="0">
                <a:latin typeface="Century" pitchFamily="18" charset="0"/>
              </a:rPr>
            </a:br>
            <a:r>
              <a:rPr lang="ru-RU" sz="1600" dirty="0" smtClean="0">
                <a:latin typeface="Century" pitchFamily="18" charset="0"/>
              </a:rPr>
              <a:t>Татьяна </a:t>
            </a:r>
            <a:br>
              <a:rPr lang="ru-RU" sz="1600" dirty="0" smtClean="0">
                <a:latin typeface="Century" pitchFamily="18" charset="0"/>
              </a:rPr>
            </a:br>
            <a:r>
              <a:rPr lang="ru-RU" sz="1600" dirty="0" smtClean="0">
                <a:latin typeface="Century" pitchFamily="18" charset="0"/>
              </a:rPr>
              <a:t>Викторовна</a:t>
            </a:r>
            <a:endParaRPr lang="ru-RU" sz="1600" dirty="0">
              <a:latin typeface="Century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714884" y="1071538"/>
            <a:ext cx="13548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Century" pitchFamily="18" charset="0"/>
              </a:rPr>
              <a:t>Фёдоров </a:t>
            </a:r>
            <a:br>
              <a:rPr lang="ru-RU" sz="1600" dirty="0" smtClean="0">
                <a:latin typeface="Century" pitchFamily="18" charset="0"/>
              </a:rPr>
            </a:br>
            <a:r>
              <a:rPr lang="ru-RU" sz="1600" dirty="0" smtClean="0">
                <a:latin typeface="Century" pitchFamily="18" charset="0"/>
              </a:rPr>
              <a:t>Андрей</a:t>
            </a:r>
            <a:br>
              <a:rPr lang="ru-RU" sz="1600" dirty="0" smtClean="0">
                <a:latin typeface="Century" pitchFamily="18" charset="0"/>
              </a:rPr>
            </a:br>
            <a:r>
              <a:rPr lang="ru-RU" sz="1600" dirty="0" smtClean="0">
                <a:latin typeface="Century" pitchFamily="18" charset="0"/>
              </a:rPr>
              <a:t>Викторович</a:t>
            </a:r>
            <a:endParaRPr lang="ru-RU" sz="1600" dirty="0">
              <a:latin typeface="Century" pitchFamily="18" charset="0"/>
            </a:endParaRPr>
          </a:p>
        </p:txBody>
      </p:sp>
      <p:pic>
        <p:nvPicPr>
          <p:cNvPr id="31" name="Рисунок 30" descr="хохлов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66" y="7500958"/>
            <a:ext cx="1822379" cy="121444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2" name="Рисунок 31" descr="кравченк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00306" y="7500958"/>
            <a:ext cx="1857388" cy="12377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3" name="Рисунок 32" descr="русских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3446" y="7500958"/>
            <a:ext cx="1857388" cy="12377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4" name="Рисунок 33" descr="подольян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66" y="5857884"/>
            <a:ext cx="1857388" cy="12377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5" name="Рисунок 34" descr="куркина.jpg"/>
          <p:cNvPicPr>
            <a:picLocks noChangeAspect="1"/>
          </p:cNvPicPr>
          <p:nvPr/>
        </p:nvPicPr>
        <p:blipFill>
          <a:blip r:embed="rId9" cstate="print"/>
          <a:srcRect r="1885"/>
          <a:stretch>
            <a:fillRect/>
          </a:stretch>
        </p:blipFill>
        <p:spPr>
          <a:xfrm>
            <a:off x="2500306" y="5857884"/>
            <a:ext cx="1857388" cy="12615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6" name="Рисунок 35" descr="гут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43446" y="5857884"/>
            <a:ext cx="1857388" cy="12377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8" name="Рисунок 37" descr="литаврин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7166" y="4214810"/>
            <a:ext cx="1857388" cy="12377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9" name="Рисунок 38" descr="литвиненко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00306" y="4214810"/>
            <a:ext cx="1857388" cy="12377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0" name="Рисунок 39" descr="зайцев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643446" y="4214810"/>
            <a:ext cx="1857388" cy="12377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1" name="Рисунок 40" descr="силичев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500306" y="2571736"/>
            <a:ext cx="1857388" cy="12377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37" name="Группа 36"/>
          <p:cNvGrpSpPr/>
          <p:nvPr/>
        </p:nvGrpSpPr>
        <p:grpSpPr>
          <a:xfrm>
            <a:off x="5286388" y="-603937"/>
            <a:ext cx="2161348" cy="2718802"/>
            <a:chOff x="5286388" y="-603937"/>
            <a:chExt cx="2161348" cy="2718802"/>
          </a:xfrm>
        </p:grpSpPr>
        <p:pic>
          <p:nvPicPr>
            <p:cNvPr id="42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15"/>
            <a:srcRect t="87946"/>
            <a:stretch>
              <a:fillRect/>
            </a:stretch>
          </p:blipFill>
          <p:spPr bwMode="auto">
            <a:xfrm rot="2710379">
              <a:off x="4749449" y="443415"/>
              <a:ext cx="2718802" cy="624098"/>
            </a:xfrm>
            <a:prstGeom prst="trapezoid">
              <a:avLst>
                <a:gd name="adj" fmla="val 87978"/>
              </a:avLst>
            </a:prstGeom>
            <a:noFill/>
          </p:spPr>
        </p:pic>
        <p:pic>
          <p:nvPicPr>
            <p:cNvPr id="43" name="Picture 6" descr="Похожее изображение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86388" y="-214346"/>
              <a:ext cx="2161348" cy="1510350"/>
            </a:xfrm>
            <a:prstGeom prst="rect">
              <a:avLst/>
            </a:prstGeom>
            <a:noFill/>
          </p:spPr>
        </p:pic>
      </p:grpSp>
      <p:pic>
        <p:nvPicPr>
          <p:cNvPr id="44" name="Picture 4" descr="Похожее изображение"/>
          <p:cNvPicPr>
            <a:picLocks noChangeAspect="1" noChangeArrowheads="1"/>
          </p:cNvPicPr>
          <p:nvPr/>
        </p:nvPicPr>
        <p:blipFill>
          <a:blip r:embed="rId15"/>
          <a:srcRect t="87946"/>
          <a:stretch>
            <a:fillRect/>
          </a:stretch>
        </p:blipFill>
        <p:spPr bwMode="auto">
          <a:xfrm rot="18952217">
            <a:off x="-565405" y="375433"/>
            <a:ext cx="2576699" cy="624098"/>
          </a:xfrm>
          <a:prstGeom prst="trapezoid">
            <a:avLst>
              <a:gd name="adj" fmla="val 87978"/>
            </a:avLst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90" y="642910"/>
            <a:ext cx="6172200" cy="156261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Century" pitchFamily="18" charset="0"/>
              </a:rPr>
              <a:t>КУРСКАЯ БИТВА И </a:t>
            </a:r>
            <a:br>
              <a:rPr lang="ru-RU" sz="2000" b="1" dirty="0" smtClean="0">
                <a:latin typeface="Century" pitchFamily="18" charset="0"/>
              </a:rPr>
            </a:br>
            <a:r>
              <a:rPr lang="ru-RU" sz="2000" b="1" dirty="0" smtClean="0">
                <a:latin typeface="Century" pitchFamily="18" charset="0"/>
              </a:rPr>
              <a:t>ТЕГЕРАНСКАЯ </a:t>
            </a:r>
            <a:br>
              <a:rPr lang="ru-RU" sz="2000" b="1" dirty="0" smtClean="0">
                <a:latin typeface="Century" pitchFamily="18" charset="0"/>
              </a:rPr>
            </a:br>
            <a:r>
              <a:rPr lang="ru-RU" sz="2000" b="1" dirty="0" smtClean="0">
                <a:latin typeface="Century" pitchFamily="18" charset="0"/>
              </a:rPr>
              <a:t>КОНФЕРЕНЦИЯ – ЗАВЕРШЕНИЕ </a:t>
            </a:r>
            <a:br>
              <a:rPr lang="ru-RU" sz="2000" b="1" dirty="0" smtClean="0">
                <a:latin typeface="Century" pitchFamily="18" charset="0"/>
              </a:rPr>
            </a:br>
            <a:r>
              <a:rPr lang="ru-RU" sz="2000" b="1" dirty="0" smtClean="0">
                <a:latin typeface="Century" pitchFamily="18" charset="0"/>
              </a:rPr>
              <a:t>КОРЕННОГО ПЕРЕЛОМА В ХОДЕ </a:t>
            </a:r>
            <a:br>
              <a:rPr lang="ru-RU" sz="2000" b="1" dirty="0" smtClean="0">
                <a:latin typeface="Century" pitchFamily="18" charset="0"/>
              </a:rPr>
            </a:br>
            <a:r>
              <a:rPr lang="ru-RU" sz="2000" b="1" dirty="0" smtClean="0">
                <a:latin typeface="Century" pitchFamily="18" charset="0"/>
              </a:rPr>
              <a:t>ВЕЛИКОЙ ОТЕЧЕСТВЕННОЙ И ВТОРОЙ МИРОВОЙ ВОЙНЫ</a:t>
            </a:r>
            <a:r>
              <a:rPr lang="ru-RU" sz="1800" dirty="0" smtClean="0">
                <a:latin typeface="Century" pitchFamily="18" charset="0"/>
              </a:rPr>
              <a:t/>
            </a:r>
            <a:br>
              <a:rPr lang="ru-RU" sz="1800" dirty="0" smtClean="0">
                <a:latin typeface="Century" pitchFamily="18" charset="0"/>
              </a:rPr>
            </a:br>
            <a:r>
              <a:rPr lang="ru-RU" sz="2700" dirty="0" smtClean="0">
                <a:latin typeface="Century" pitchFamily="18" charset="0"/>
              </a:rPr>
              <a:t>День 1</a:t>
            </a:r>
            <a:r>
              <a:rPr lang="ru-RU" sz="1800" dirty="0" smtClean="0">
                <a:latin typeface="Century" pitchFamily="18" charset="0"/>
              </a:rPr>
              <a:t/>
            </a:r>
            <a:br>
              <a:rPr lang="ru-RU" sz="1800" dirty="0" smtClean="0">
                <a:latin typeface="Century" pitchFamily="18" charset="0"/>
              </a:rPr>
            </a:br>
            <a:r>
              <a:rPr lang="ru-RU" sz="3100" dirty="0" smtClean="0"/>
              <a:t> «</a:t>
            </a:r>
            <a:r>
              <a:rPr lang="ru-RU" sz="2700" dirty="0" smtClean="0">
                <a:latin typeface="Century" pitchFamily="18" charset="0"/>
              </a:rPr>
              <a:t>Жаркое лето 1942 года и зима 1943»</a:t>
            </a:r>
            <a:endParaRPr lang="ru-RU" sz="2700" dirty="0"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0" y="2786050"/>
            <a:ext cx="4643470" cy="1928826"/>
          </a:xfrm>
        </p:spPr>
        <p:txBody>
          <a:bodyPr anchor="t">
            <a:noAutofit/>
          </a:bodyPr>
          <a:lstStyle/>
          <a:p>
            <a:pPr>
              <a:buNone/>
            </a:pPr>
            <a:r>
              <a:rPr lang="ru-RU" sz="1200" dirty="0" smtClean="0">
                <a:latin typeface="Century" pitchFamily="18" charset="0"/>
              </a:rPr>
              <a:t>	Сегодня мы рассмотрели расстановку сил после Сталинградского сражения, расстановку сил после Эль-Аламейна и сражения у атолла </a:t>
            </a:r>
            <a:r>
              <a:rPr lang="ru-RU" sz="1200" dirty="0" err="1" smtClean="0">
                <a:latin typeface="Century" pitchFamily="18" charset="0"/>
              </a:rPr>
              <a:t>Мидуэй</a:t>
            </a:r>
            <a:r>
              <a:rPr lang="ru-RU" sz="1200" dirty="0" smtClean="0">
                <a:latin typeface="Century" pitchFamily="18" charset="0"/>
              </a:rPr>
              <a:t>. Изучали карты Западного и Восточного фронта на 1943 год, определяющие главные направления боевых действий , а также просмотрели фрагменты документального фильма Мир в войне, серия 8 и 11.</a:t>
            </a:r>
            <a:r>
              <a:rPr lang="ru-RU" sz="1300" dirty="0" smtClean="0">
                <a:latin typeface="Century" pitchFamily="18" charset="0"/>
              </a:rPr>
              <a:t/>
            </a:r>
            <a:br>
              <a:rPr lang="ru-RU" sz="1300" dirty="0" smtClean="0">
                <a:latin typeface="Century" pitchFamily="18" charset="0"/>
              </a:rPr>
            </a:br>
            <a:endParaRPr lang="ru-RU" sz="1300" dirty="0">
              <a:latin typeface="Century" pitchFamily="18" charset="0"/>
            </a:endParaRPr>
          </a:p>
        </p:txBody>
      </p:sp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 t="87946"/>
          <a:stretch>
            <a:fillRect/>
          </a:stretch>
        </p:blipFill>
        <p:spPr bwMode="auto">
          <a:xfrm rot="18952217">
            <a:off x="-565405" y="375433"/>
            <a:ext cx="2576699" cy="624098"/>
          </a:xfrm>
          <a:prstGeom prst="trapezoid">
            <a:avLst>
              <a:gd name="adj" fmla="val 87978"/>
            </a:avLst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5286388" y="-603937"/>
            <a:ext cx="2161348" cy="2718802"/>
            <a:chOff x="5286388" y="-603937"/>
            <a:chExt cx="2161348" cy="2718802"/>
          </a:xfrm>
        </p:grpSpPr>
        <p:pic>
          <p:nvPicPr>
            <p:cNvPr id="6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2"/>
            <a:srcRect t="87946"/>
            <a:stretch>
              <a:fillRect/>
            </a:stretch>
          </p:blipFill>
          <p:spPr bwMode="auto">
            <a:xfrm rot="2710379">
              <a:off x="4749449" y="443415"/>
              <a:ext cx="2718802" cy="624098"/>
            </a:xfrm>
            <a:prstGeom prst="trapezoid">
              <a:avLst>
                <a:gd name="adj" fmla="val 87978"/>
              </a:avLst>
            </a:prstGeom>
            <a:noFill/>
          </p:spPr>
        </p:pic>
        <p:pic>
          <p:nvPicPr>
            <p:cNvPr id="7" name="Picture 6" descr="Похожее изображение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86388" y="-214346"/>
              <a:ext cx="2161348" cy="1510350"/>
            </a:xfrm>
            <a:prstGeom prst="rect">
              <a:avLst/>
            </a:prstGeom>
            <a:noFill/>
          </p:spPr>
        </p:pic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2852" y="4214810"/>
            <a:ext cx="414340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Итоги сражения у атолла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Мидуэй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 ( 4-6.06.42 )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Потери Императорского военно-морского флота Японии</a:t>
            </a:r>
            <a:endParaRPr kumimoji="0" lang="ru-RU" sz="120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около 2 500 человек личного состава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248 самолетов морского базирования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4 тяжёлых авианосца: «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Акаги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Кага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», Сорю» и «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Хирю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Среди погибших в сражении — самые опытные пилоты японской палубной авиации.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Потери Тихоокеанского военно-морского флота США</a:t>
            </a:r>
            <a:endParaRPr kumimoji="0" lang="ru-RU" sz="120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307 человек личного состава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150 самолетов наземного и морского базирования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эсминец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тяжелый авианосец «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Йорктаун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43380" y="4214810"/>
            <a:ext cx="27146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200" b="1" dirty="0" smtClean="0">
                <a:latin typeface="Century" pitchFamily="18" charset="0"/>
                <a:ea typeface="Calibri" pitchFamily="34" charset="0"/>
                <a:cs typeface="Times New Roman" pitchFamily="18" charset="0"/>
              </a:rPr>
              <a:t>Итоги сражения </a:t>
            </a:r>
            <a:r>
              <a:rPr lang="ru-RU" sz="1200" b="1" dirty="0" smtClean="0">
                <a:latin typeface="Century" pitchFamily="18" charset="0"/>
              </a:rPr>
              <a:t>под Эль-Аламейном ( 23-10.-11.11.42 ) </a:t>
            </a:r>
            <a:endParaRPr lang="ru-RU" sz="1200" b="1" dirty="0" smtClean="0">
              <a:latin typeface="Century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200" i="1" u="sng" dirty="0" smtClean="0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Потери Великобритании</a:t>
            </a:r>
            <a:endParaRPr lang="ru-RU" sz="1200" i="1" u="sng" dirty="0" smtClean="0">
              <a:solidFill>
                <a:srgbClr val="000000"/>
              </a:solidFill>
              <a:latin typeface="Century" pitchFamily="18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200" dirty="0" smtClean="0"/>
              <a:t>60 000 убитыми и ранеными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200" dirty="0" smtClean="0"/>
              <a:t>732 танка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200" dirty="0" smtClean="0"/>
              <a:t>779 орудий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200" dirty="0" smtClean="0"/>
              <a:t>97 самолётов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200" i="1" u="sng" dirty="0" smtClean="0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Потери Германии и Италии</a:t>
            </a:r>
            <a:endParaRPr lang="ru-RU" sz="1200" i="1" u="sng" dirty="0" smtClean="0">
              <a:solidFill>
                <a:srgbClr val="000000"/>
              </a:solidFill>
              <a:latin typeface="Century" pitchFamily="18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200" dirty="0" smtClean="0"/>
              <a:t>28 000 убитыми и ранеными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200" dirty="0" smtClean="0"/>
              <a:t>232 танка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200" dirty="0" smtClean="0"/>
              <a:t>254 орудия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428868" y="6858016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События дня</a:t>
            </a:r>
            <a:endParaRPr lang="ru-RU" sz="2400" dirty="0">
              <a:latin typeface="Century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90" y="7358082"/>
            <a:ext cx="3429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latin typeface="Century" pitchFamily="18" charset="0"/>
              </a:rPr>
              <a:t>Уже в первый день мы приняли участие в торжественном запуске Регионального патриотического проекта "Парта Героя" на территории Красноярского края!</a:t>
            </a:r>
          </a:p>
          <a:p>
            <a:r>
              <a:rPr lang="ru-RU" sz="1200" dirty="0" smtClean="0">
                <a:latin typeface="Century" pitchFamily="18" charset="0"/>
              </a:rPr>
              <a:t>Этот насыщенный день закончился для нас в военно-патриотическом центре «Патриот», где специалисты провели для нас мастер-класс по горно-штурмовой подготовке.</a:t>
            </a:r>
            <a:endParaRPr lang="ru-RU" sz="1200" dirty="0">
              <a:latin typeface="Century" pitchFamily="18" charset="0"/>
            </a:endParaRPr>
          </a:p>
        </p:txBody>
      </p:sp>
      <p:pic>
        <p:nvPicPr>
          <p:cNvPr id="1029" name="Picture 5" descr="https://pp.userapi.com/c824503/v824503746/c56ed/OD-VNyfPt8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60" y="6697280"/>
            <a:ext cx="1798608" cy="134895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33" name="Picture 9" descr="https://pp.userapi.com/c621706/v621706183/738ab/ksDdkK5wF4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52" y="7786710"/>
            <a:ext cx="1822381" cy="121444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35" name="Picture 11" descr="Картинки по запросу жаркое лето 1942"/>
          <p:cNvPicPr>
            <a:picLocks noChangeAspect="1" noChangeArrowheads="1"/>
          </p:cNvPicPr>
          <p:nvPr/>
        </p:nvPicPr>
        <p:blipFill>
          <a:blip r:embed="rId6">
            <a:lum bright="20000"/>
          </a:blip>
          <a:srcRect/>
          <a:stretch>
            <a:fillRect/>
          </a:stretch>
        </p:blipFill>
        <p:spPr bwMode="auto">
          <a:xfrm>
            <a:off x="4572008" y="2714612"/>
            <a:ext cx="1910010" cy="14622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90" y="0"/>
            <a:ext cx="6172200" cy="110439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entury" pitchFamily="18" charset="0"/>
              </a:rPr>
              <a:t>День 2</a:t>
            </a:r>
            <a:br>
              <a:rPr lang="ru-RU" sz="2400" dirty="0" smtClean="0">
                <a:latin typeface="Century" pitchFamily="18" charset="0"/>
              </a:rPr>
            </a:br>
            <a:r>
              <a:rPr lang="ru-RU" sz="2400" dirty="0" smtClean="0">
                <a:latin typeface="Century" pitchFamily="18" charset="0"/>
              </a:rPr>
              <a:t>«Сгрызть курский выступ»</a:t>
            </a:r>
            <a:endParaRPr lang="ru-RU" sz="2400" dirty="0"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66" y="928662"/>
            <a:ext cx="3714776" cy="2214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b="1" dirty="0" smtClean="0">
                <a:latin typeface="Century" pitchFamily="18" charset="0"/>
              </a:rPr>
              <a:t>	</a:t>
            </a:r>
            <a:r>
              <a:rPr lang="ru-RU" sz="1200" dirty="0" smtClean="0">
                <a:latin typeface="Century" pitchFamily="18" charset="0"/>
              </a:rPr>
              <a:t>Мы изучали исторические документы: планирование летне-осенней компании по воспоминаниям советских полководцев, а также </a:t>
            </a:r>
            <a:r>
              <a:rPr lang="ru-RU" sz="1200" dirty="0" smtClean="0"/>
              <a:t>планирование летне-осенней компании Германией, по воспоминаниям немецких генералов. </a:t>
            </a:r>
            <a:r>
              <a:rPr lang="ru-RU" sz="1200" dirty="0" smtClean="0">
                <a:latin typeface="Century" pitchFamily="18" charset="0"/>
              </a:rPr>
              <a:t>Оценили силы и данные разведки.</a:t>
            </a:r>
          </a:p>
          <a:p>
            <a:pPr>
              <a:buNone/>
            </a:pPr>
            <a:r>
              <a:rPr lang="ru-RU" sz="1200" dirty="0" smtClean="0">
                <a:latin typeface="Century" pitchFamily="18" charset="0"/>
              </a:rPr>
              <a:t>	Просмотрели фрагменты документального фильма«Стратегия победы»(1974), фильм 6 «Стальной плацдарм».</a:t>
            </a:r>
            <a:endParaRPr lang="ru-RU" sz="1200" dirty="0">
              <a:latin typeface="Century" pitchFamily="18" charset="0"/>
            </a:endParaRPr>
          </a:p>
        </p:txBody>
      </p:sp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 t="87946"/>
          <a:stretch>
            <a:fillRect/>
          </a:stretch>
        </p:blipFill>
        <p:spPr bwMode="auto">
          <a:xfrm rot="18952217">
            <a:off x="-565405" y="375433"/>
            <a:ext cx="2576699" cy="624098"/>
          </a:xfrm>
          <a:prstGeom prst="trapezoid">
            <a:avLst>
              <a:gd name="adj" fmla="val 87978"/>
            </a:avLst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5286388" y="-603937"/>
            <a:ext cx="2161348" cy="2718802"/>
            <a:chOff x="5286388" y="-603937"/>
            <a:chExt cx="2161348" cy="2718802"/>
          </a:xfrm>
        </p:grpSpPr>
        <p:pic>
          <p:nvPicPr>
            <p:cNvPr id="6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2"/>
            <a:srcRect t="87946"/>
            <a:stretch>
              <a:fillRect/>
            </a:stretch>
          </p:blipFill>
          <p:spPr bwMode="auto">
            <a:xfrm rot="2710379">
              <a:off x="4749449" y="443415"/>
              <a:ext cx="2718802" cy="624098"/>
            </a:xfrm>
            <a:prstGeom prst="trapezoid">
              <a:avLst>
                <a:gd name="adj" fmla="val 87978"/>
              </a:avLst>
            </a:prstGeom>
            <a:noFill/>
          </p:spPr>
        </p:pic>
        <p:pic>
          <p:nvPicPr>
            <p:cNvPr id="7" name="Picture 6" descr="Похожее изображение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86388" y="-214346"/>
              <a:ext cx="2161348" cy="1510350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285728" y="2857488"/>
            <a:ext cx="4143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entury" pitchFamily="18" charset="0"/>
              </a:rPr>
              <a:t>В конце работы сопоставили таблицы:</a:t>
            </a:r>
            <a:endParaRPr lang="ru-RU" sz="1200" dirty="0">
              <a:latin typeface="Century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4290" y="3143240"/>
          <a:ext cx="6429420" cy="4131822"/>
        </p:xfrm>
        <a:graphic>
          <a:graphicData uri="http://schemas.openxmlformats.org/drawingml/2006/table">
            <a:tbl>
              <a:tblPr/>
              <a:tblGrid>
                <a:gridCol w="3214710"/>
                <a:gridCol w="3214710"/>
              </a:tblGrid>
              <a:tr h="14287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entury" pitchFamily="18" charset="0"/>
                          <a:ea typeface="Times New Roman"/>
                          <a:cs typeface="Times New Roman"/>
                        </a:rPr>
                        <a:t>Планы сторон</a:t>
                      </a:r>
                      <a:endParaRPr lang="ru-RU" sz="1400" dirty="0" smtClean="0"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2202" marR="2202" marT="2202" marB="220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" pitchFamily="18" charset="0"/>
                          <a:ea typeface="Times New Roman"/>
                          <a:cs typeface="Times New Roman"/>
                        </a:rPr>
                        <a:t>СССР </a:t>
                      </a:r>
                      <a:endParaRPr lang="ru-RU" sz="1200" dirty="0"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2202" marR="2202" marT="2202" marB="220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entury" pitchFamily="18" charset="0"/>
                          <a:ea typeface="Times New Roman"/>
                          <a:cs typeface="Times New Roman"/>
                        </a:rPr>
                        <a:t>Германия </a:t>
                      </a:r>
                      <a:endParaRPr lang="ru-RU" sz="1200" dirty="0"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2202" marR="2202" marT="2202" marB="220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5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entury" pitchFamily="18" charset="0"/>
                          <a:ea typeface="Times New Roman"/>
                          <a:cs typeface="Times New Roman"/>
                        </a:rPr>
                        <a:t>Советское командование с марта 1943 года работала над планом стратегического наступления, задача которого состояла в том, чтобы разгромить основные силы группы армий «Юг» и «Центр», сокрушить вражескую оборону на фронте от Смоленска до Чёрного моря. Предполагалось, что советские войска первыми перейдут в наступление. Однако в середине апреля на основании данных о том, что командование вермахта планирует провести наступление под Курском, было принято решение обескровить немецкие войска мощной обороной, а затем перейти в контрнаступление. Владея стратегической инициативой, советская сторона преднамеренно начинала боевые действия не наступлением, а обороной. Развитие событий показало, что этот замысел был правильным.</a:t>
                      </a:r>
                      <a:endParaRPr lang="ru-RU" sz="1100" dirty="0"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2202" marR="2202" marT="2202" marB="220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entury" pitchFamily="18" charset="0"/>
                          <a:ea typeface="Times New Roman"/>
                          <a:cs typeface="Times New Roman"/>
                        </a:rPr>
                        <a:t>Фашистская Германия с весны 1943 года развернула напряжённую подготовку к наступлению. Гитлеровцы наладили массовый выпуск новых средних и тяжёлых танков, увеличили </a:t>
                      </a:r>
                      <a:r>
                        <a:rPr lang="ru-RU" sz="1100" dirty="0" smtClean="0">
                          <a:latin typeface="Century" pitchFamily="18" charset="0"/>
                          <a:ea typeface="Times New Roman"/>
                          <a:cs typeface="Times New Roman"/>
                        </a:rPr>
                        <a:t>производство </a:t>
                      </a:r>
                      <a:r>
                        <a:rPr lang="ru-RU" sz="1100" dirty="0">
                          <a:latin typeface="Century" pitchFamily="18" charset="0"/>
                          <a:ea typeface="Times New Roman"/>
                          <a:cs typeface="Times New Roman"/>
                        </a:rPr>
                        <a:t>орудий, миномётов и боевых самолётов. </a:t>
                      </a:r>
                      <a:endParaRPr lang="ru-RU" sz="1100" dirty="0">
                        <a:latin typeface="Century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entury" pitchFamily="18" charset="0"/>
                          <a:ea typeface="Times New Roman"/>
                          <a:cs typeface="Times New Roman"/>
                        </a:rPr>
                        <a:t>Немецко-фашистское командование решило провести летом 1943 года крупную наступательную операцию и вновь захватить в свои руки стратегическую инициативу. Замысел операции </a:t>
                      </a:r>
                      <a:r>
                        <a:rPr lang="ru-RU" sz="1100" dirty="0" smtClean="0">
                          <a:latin typeface="Century" pitchFamily="18" charset="0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100" baseline="0" dirty="0" smtClean="0">
                          <a:latin typeface="Century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Century" pitchFamily="18" charset="0"/>
                          <a:ea typeface="Times New Roman"/>
                          <a:cs typeface="Times New Roman"/>
                        </a:rPr>
                        <a:t>мощными </a:t>
                      </a:r>
                      <a:r>
                        <a:rPr lang="ru-RU" sz="1100" dirty="0">
                          <a:latin typeface="Century" pitchFamily="18" charset="0"/>
                          <a:ea typeface="Times New Roman"/>
                          <a:cs typeface="Times New Roman"/>
                        </a:rPr>
                        <a:t>встречными ударами </a:t>
                      </a:r>
                      <a:r>
                        <a:rPr lang="ru-RU" sz="1100" dirty="0" smtClean="0">
                          <a:latin typeface="Century" pitchFamily="18" charset="0"/>
                          <a:ea typeface="Times New Roman"/>
                          <a:cs typeface="Times New Roman"/>
                        </a:rPr>
                        <a:t>окружить </a:t>
                      </a:r>
                      <a:r>
                        <a:rPr lang="ru-RU" sz="1100" dirty="0">
                          <a:latin typeface="Century" pitchFamily="18" charset="0"/>
                          <a:ea typeface="Times New Roman"/>
                          <a:cs typeface="Times New Roman"/>
                        </a:rPr>
                        <a:t>и уничтожить советские войска в Курском выступе. </a:t>
                      </a:r>
                      <a:r>
                        <a:rPr lang="ru-RU" sz="1100" dirty="0" smtClean="0">
                          <a:latin typeface="Century" pitchFamily="18" charset="0"/>
                          <a:ea typeface="Times New Roman"/>
                          <a:cs typeface="Times New Roman"/>
                        </a:rPr>
                        <a:t>Для </a:t>
                      </a:r>
                      <a:r>
                        <a:rPr lang="ru-RU" sz="1100" dirty="0">
                          <a:latin typeface="Century" pitchFamily="18" charset="0"/>
                          <a:ea typeface="Times New Roman"/>
                          <a:cs typeface="Times New Roman"/>
                        </a:rPr>
                        <a:t>Осуществления операции </a:t>
                      </a:r>
                      <a:r>
                        <a:rPr lang="ru-RU" sz="1100" dirty="0" smtClean="0">
                          <a:latin typeface="Century" pitchFamily="18" charset="0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dirty="0">
                          <a:latin typeface="Century" pitchFamily="18" charset="0"/>
                          <a:ea typeface="Times New Roman"/>
                          <a:cs typeface="Times New Roman"/>
                        </a:rPr>
                        <a:t>Цитадель», противником были сосредоточены огромные силы и назначены наиболее опытные военачальники. Важное место в замысле противника отводилось применению новой боевой техники — танков «Тигр» и «Пантера», а также новых самолётов.</a:t>
                      </a:r>
                      <a:endParaRPr lang="ru-RU" sz="1100" dirty="0"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2202" marR="2202" marT="2202" marB="220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458" name="Рисунок 1" descr="http://www.school587.spb.ru/work7/pic1/uss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4" y="1000100"/>
            <a:ext cx="1613809" cy="10715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9457" name="Рисунок 2" descr="http://www.school587.spb.ru/work7/pic1/german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8" y="2143108"/>
            <a:ext cx="1595432" cy="9572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357430" y="7143768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События дня</a:t>
            </a:r>
            <a:endParaRPr lang="ru-RU" sz="2400" dirty="0">
              <a:latin typeface="Century" pitchFamily="18" charset="0"/>
            </a:endParaRPr>
          </a:p>
        </p:txBody>
      </p:sp>
      <p:pic>
        <p:nvPicPr>
          <p:cNvPr id="19460" name="Picture 4" descr="https://pp.userapi.com/c840125/v840125426/78b54/U-2v0A8QVS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22" y="7572396"/>
            <a:ext cx="1904971" cy="14287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9462" name="Picture 6" descr="https://pp.userapi.com/c830708/v830708426/7db65/ZB5ZGUnpOY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52" y="7572396"/>
            <a:ext cx="1905013" cy="14287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2000240" y="7574340"/>
            <a:ext cx="2786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Сегодня наши юноши приняли участие в городском этапе Конкурса песни и строя, посвященного Дню Защитника Отечества. Ребята с достоинством представили Гимназию и Пост №1, заняв почетное второе место! Лучшим командиром отделения был признан Сазонов Даниил.</a:t>
            </a:r>
            <a:endParaRPr lang="ru-RU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52" y="0"/>
            <a:ext cx="6172200" cy="17859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entury" pitchFamily="18" charset="0"/>
              </a:rPr>
              <a:t>День 3</a:t>
            </a:r>
            <a:br>
              <a:rPr lang="ru-RU" sz="2400" dirty="0" smtClean="0">
                <a:latin typeface="Century" pitchFamily="18" charset="0"/>
              </a:rPr>
            </a:br>
            <a:r>
              <a:rPr lang="ru-RU" sz="2400" dirty="0" smtClean="0">
                <a:latin typeface="Century" pitchFamily="18" charset="0"/>
              </a:rPr>
              <a:t> «Оборонительная операция</a:t>
            </a:r>
            <a:br>
              <a:rPr lang="ru-RU" sz="2400" dirty="0" smtClean="0">
                <a:latin typeface="Century" pitchFamily="18" charset="0"/>
              </a:rPr>
            </a:br>
            <a:r>
              <a:rPr lang="ru-RU" sz="2400" dirty="0" smtClean="0">
                <a:latin typeface="Century" pitchFamily="18" charset="0"/>
              </a:rPr>
              <a:t> на </a:t>
            </a:r>
            <a:r>
              <a:rPr lang="ru-RU" sz="2400" dirty="0" err="1" smtClean="0">
                <a:latin typeface="Century" pitchFamily="18" charset="0"/>
              </a:rPr>
              <a:t>Белгородско-Курском</a:t>
            </a:r>
            <a:r>
              <a:rPr lang="ru-RU" sz="2400" dirty="0" smtClean="0">
                <a:latin typeface="Century" pitchFamily="18" charset="0"/>
              </a:rPr>
              <a:t> </a:t>
            </a:r>
            <a:br>
              <a:rPr lang="ru-RU" sz="2400" dirty="0" smtClean="0">
                <a:latin typeface="Century" pitchFamily="18" charset="0"/>
              </a:rPr>
            </a:br>
            <a:r>
              <a:rPr lang="ru-RU" sz="2400" dirty="0" smtClean="0">
                <a:latin typeface="Century" pitchFamily="18" charset="0"/>
              </a:rPr>
              <a:t>направлении»</a:t>
            </a:r>
            <a:endParaRPr lang="ru-RU" sz="2400" dirty="0"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785919"/>
            <a:ext cx="6172200" cy="135732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b="1" dirty="0" smtClean="0">
                <a:latin typeface="Century" pitchFamily="18" charset="0"/>
              </a:rPr>
              <a:t>	</a:t>
            </a:r>
            <a:r>
              <a:rPr lang="ru-RU" sz="1200" dirty="0" smtClean="0">
                <a:latin typeface="Century" pitchFamily="18" charset="0"/>
              </a:rPr>
              <a:t>Сегодня мы работали с историческими картами: изучали ход сражения под Прохоровкой, контрнаступление Воронежского и Степного фронта, анализировали действия армий Конева, Ватутина и Рокоссовского. Также изучали исторические документы: отражение событий курской дуги в мемуарной литературе и научных исследованиях. Смотрели фрагментов документального фильма  «Стратегия победы»(1974), фильм 6 «Стальной плацдарм». </a:t>
            </a:r>
            <a:endParaRPr lang="ru-RU" sz="1200" dirty="0">
              <a:latin typeface="Century" pitchFamily="18" charset="0"/>
            </a:endParaRPr>
          </a:p>
        </p:txBody>
      </p:sp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 t="87946"/>
          <a:stretch>
            <a:fillRect/>
          </a:stretch>
        </p:blipFill>
        <p:spPr bwMode="auto">
          <a:xfrm rot="18952217">
            <a:off x="-565405" y="375433"/>
            <a:ext cx="2576699" cy="624098"/>
          </a:xfrm>
          <a:prstGeom prst="trapezoid">
            <a:avLst>
              <a:gd name="adj" fmla="val 87978"/>
            </a:avLst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5286388" y="-603937"/>
            <a:ext cx="2161348" cy="2718802"/>
            <a:chOff x="5286388" y="-603937"/>
            <a:chExt cx="2161348" cy="2718802"/>
          </a:xfrm>
        </p:grpSpPr>
        <p:pic>
          <p:nvPicPr>
            <p:cNvPr id="6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2"/>
            <a:srcRect t="87946"/>
            <a:stretch>
              <a:fillRect/>
            </a:stretch>
          </p:blipFill>
          <p:spPr bwMode="auto">
            <a:xfrm rot="2710379">
              <a:off x="4749449" y="443415"/>
              <a:ext cx="2718802" cy="624098"/>
            </a:xfrm>
            <a:prstGeom prst="trapezoid">
              <a:avLst>
                <a:gd name="adj" fmla="val 87978"/>
              </a:avLst>
            </a:prstGeom>
            <a:noFill/>
          </p:spPr>
        </p:pic>
        <p:pic>
          <p:nvPicPr>
            <p:cNvPr id="7" name="Picture 6" descr="Похожее изображение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86388" y="-214346"/>
              <a:ext cx="2161348" cy="1510350"/>
            </a:xfrm>
            <a:prstGeom prst="rect">
              <a:avLst/>
            </a:prstGeom>
            <a:noFill/>
          </p:spPr>
        </p:pic>
      </p:grpSp>
      <p:sp>
        <p:nvSpPr>
          <p:cNvPr id="8" name="Прямоугольник 7"/>
          <p:cNvSpPr/>
          <p:nvPr/>
        </p:nvSpPr>
        <p:spPr>
          <a:xfrm>
            <a:off x="428604" y="3143240"/>
            <a:ext cx="435770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Century" pitchFamily="18" charset="0"/>
              </a:rPr>
              <a:t>Вот что вспоминал, уцелевший в том адском котле, Григорий </a:t>
            </a:r>
            <a:r>
              <a:rPr lang="ru-RU" sz="1200" dirty="0" err="1" smtClean="0">
                <a:latin typeface="Century" pitchFamily="18" charset="0"/>
              </a:rPr>
              <a:t>Пенежко</a:t>
            </a:r>
            <a:r>
              <a:rPr lang="ru-RU" sz="1200" dirty="0" smtClean="0">
                <a:latin typeface="Century" pitchFamily="18" charset="0"/>
              </a:rPr>
              <a:t>, Герой Советского Союза: «...Стоял такой грохот, что перепонки давило, кровь текла из ушей. Сплошной рёв моторов, лязганье металла, грохот, взрывы снарядов, дикий скрежет разрываемого железа... От выстрелов в упор сворачивало башни, лопалась броня, взрывались танки... Открывались люки, и танковые экипажи пытались выбраться наружу... мы потеряли ощущение времени, не чувствовали ни жажды, ни зноя, ни даже ударов в тесной кабинке танка..» </a:t>
            </a:r>
            <a:endParaRPr lang="ru-RU" sz="1200" dirty="0">
              <a:latin typeface="Century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56" y="5214942"/>
            <a:ext cx="59293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Century" pitchFamily="18" charset="0"/>
              </a:rPr>
              <a:t>Силы сторон:</a:t>
            </a:r>
            <a:r>
              <a:rPr lang="ru-RU" sz="1200" dirty="0" smtClean="0">
                <a:latin typeface="Century" pitchFamily="18" charset="0"/>
              </a:rPr>
              <a:t> Основными участниками «танковой дуэли», прошедшей 12 июля 1943 года у Прохоровки, называются 5-я танковая армия, которой командовал генерал-лейтенант Павел Ротмистров, и 2-й танковый корпус СС, которым командовал </a:t>
            </a:r>
            <a:r>
              <a:rPr lang="ru-RU" sz="1200" dirty="0" err="1" smtClean="0">
                <a:latin typeface="Century" pitchFamily="18" charset="0"/>
              </a:rPr>
              <a:t>группенфюрер</a:t>
            </a:r>
            <a:r>
              <a:rPr lang="ru-RU" sz="1200" dirty="0" smtClean="0">
                <a:latin typeface="Century" pitchFamily="18" charset="0"/>
              </a:rPr>
              <a:t> СС </a:t>
            </a:r>
            <a:r>
              <a:rPr lang="ru-RU" sz="1200" dirty="0" err="1" smtClean="0">
                <a:latin typeface="Century" pitchFamily="18" charset="0"/>
              </a:rPr>
              <a:t>Пауль</a:t>
            </a:r>
            <a:r>
              <a:rPr lang="ru-RU" sz="1200" dirty="0" smtClean="0">
                <a:latin typeface="Century" pitchFamily="18" charset="0"/>
              </a:rPr>
              <a:t> </a:t>
            </a:r>
            <a:r>
              <a:rPr lang="ru-RU" sz="1200" dirty="0" err="1" smtClean="0">
                <a:latin typeface="Century" pitchFamily="18" charset="0"/>
              </a:rPr>
              <a:t>Хауссер</a:t>
            </a:r>
            <a:r>
              <a:rPr lang="ru-RU" sz="1200" dirty="0" smtClean="0">
                <a:latin typeface="Century" pitchFamily="18" charset="0"/>
              </a:rPr>
              <a:t>. В бою участвовали около 700 советских машин. С немецкой стороны историки называют цифру в 311 танков. В сражении под Прохоровкой сошлось около тысячи танков. </a:t>
            </a:r>
            <a:endParaRPr lang="ru-RU" sz="1200" dirty="0">
              <a:latin typeface="Century" pitchFamily="18" charset="0"/>
            </a:endParaRPr>
          </a:p>
        </p:txBody>
      </p:sp>
      <p:pic>
        <p:nvPicPr>
          <p:cNvPr id="2050" name="Picture 2" descr="Картинки по запросу григорий пенежк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22" y="3143240"/>
            <a:ext cx="1324677" cy="20002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357430" y="6500826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События дня</a:t>
            </a:r>
            <a:endParaRPr lang="ru-RU" sz="2400" dirty="0">
              <a:latin typeface="Century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604" y="7000892"/>
            <a:ext cx="2857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Century" pitchFamily="18" charset="0"/>
              </a:rPr>
              <a:t>Сегодня мы с усердием изучали и сдавали свои обязанности из Устава Поста №1, а после службы нам предоставилась возможность поучаствовать </a:t>
            </a:r>
            <a:r>
              <a:rPr lang="ru-RU" sz="1200" dirty="0" err="1" smtClean="0">
                <a:latin typeface="Century" pitchFamily="18" charset="0"/>
              </a:rPr>
              <a:t>медиа-викторине</a:t>
            </a:r>
            <a:r>
              <a:rPr lang="ru-RU" sz="1200" dirty="0" smtClean="0">
                <a:latin typeface="Century" pitchFamily="18" charset="0"/>
              </a:rPr>
              <a:t> по истории Великой Отечественной войны. </a:t>
            </a:r>
            <a:br>
              <a:rPr lang="ru-RU" sz="1200" dirty="0" smtClean="0">
                <a:latin typeface="Century" pitchFamily="18" charset="0"/>
              </a:rPr>
            </a:br>
            <a:endParaRPr lang="ru-RU" sz="1200" dirty="0">
              <a:latin typeface="Century" pitchFamily="18" charset="0"/>
            </a:endParaRPr>
          </a:p>
        </p:txBody>
      </p:sp>
      <p:pic>
        <p:nvPicPr>
          <p:cNvPr id="2052" name="Picture 4" descr="https://pp.userapi.com/c834300/v834300464/c735b/mGuwWzcHCXw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357562" y="7000892"/>
            <a:ext cx="1809763" cy="135732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054" name="Picture 6" descr="https://pp.userapi.com/c834404/v834404464/c961d/7WHyuLFWHQ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60" y="7715272"/>
            <a:ext cx="1714512" cy="128588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66" y="214282"/>
            <a:ext cx="6172200" cy="121444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Century" pitchFamily="18" charset="0"/>
              </a:rPr>
              <a:t>День 4</a:t>
            </a:r>
            <a:br>
              <a:rPr lang="ru-RU" sz="2400" dirty="0" smtClean="0">
                <a:latin typeface="Century" pitchFamily="18" charset="0"/>
              </a:rPr>
            </a:br>
            <a:r>
              <a:rPr lang="ru-RU" sz="2400" dirty="0" smtClean="0">
                <a:latin typeface="Century" pitchFamily="18" charset="0"/>
              </a:rPr>
              <a:t> «Операция Кутузов и </a:t>
            </a:r>
            <a:br>
              <a:rPr lang="ru-RU" sz="2400" dirty="0" smtClean="0">
                <a:latin typeface="Century" pitchFamily="18" charset="0"/>
              </a:rPr>
            </a:br>
            <a:r>
              <a:rPr lang="ru-RU" sz="2400" dirty="0" smtClean="0">
                <a:latin typeface="Century" pitchFamily="18" charset="0"/>
              </a:rPr>
              <a:t>«Полководец Румянцев»</a:t>
            </a:r>
            <a:endParaRPr lang="ru-RU" sz="2400" dirty="0"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66" y="1500166"/>
            <a:ext cx="6172200" cy="10715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>
                <a:latin typeface="Century" pitchFamily="18" charset="0"/>
              </a:rPr>
              <a:t>	Работали с историческими картами : Орловская наступательная операция, </a:t>
            </a:r>
            <a:r>
              <a:rPr lang="ru-RU" sz="1200" dirty="0" err="1" smtClean="0">
                <a:latin typeface="Century" pitchFamily="18" charset="0"/>
              </a:rPr>
              <a:t>Белгородско-харьковская</a:t>
            </a:r>
            <a:r>
              <a:rPr lang="ru-RU" sz="1200" dirty="0" smtClean="0">
                <a:latin typeface="Century" pitchFamily="18" charset="0"/>
              </a:rPr>
              <a:t> наступательная операция, изучали исторические документы: анализировали работы </a:t>
            </a:r>
            <a:r>
              <a:rPr lang="ru-RU" sz="1200" dirty="0" err="1" smtClean="0">
                <a:latin typeface="Century" pitchFamily="18" charset="0"/>
              </a:rPr>
              <a:t>Падерина</a:t>
            </a:r>
            <a:r>
              <a:rPr lang="ru-RU" sz="1200" dirty="0" smtClean="0">
                <a:latin typeface="Century" pitchFamily="18" charset="0"/>
              </a:rPr>
              <a:t> А.А., Курскую битву в оценках западных историков, просмотрели фрагменты документального фильма Апокалипсис» ( 2009), эпизод 5 «Великие сухопутные».</a:t>
            </a:r>
          </a:p>
        </p:txBody>
      </p:sp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 t="87946"/>
          <a:stretch>
            <a:fillRect/>
          </a:stretch>
        </p:blipFill>
        <p:spPr bwMode="auto">
          <a:xfrm rot="18952217">
            <a:off x="-565405" y="375433"/>
            <a:ext cx="2576699" cy="624098"/>
          </a:xfrm>
          <a:prstGeom prst="trapezoid">
            <a:avLst>
              <a:gd name="adj" fmla="val 87978"/>
            </a:avLst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5286388" y="-603937"/>
            <a:ext cx="2161348" cy="2718802"/>
            <a:chOff x="5286388" y="-603937"/>
            <a:chExt cx="2161348" cy="2718802"/>
          </a:xfrm>
        </p:grpSpPr>
        <p:pic>
          <p:nvPicPr>
            <p:cNvPr id="6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2"/>
            <a:srcRect t="87946"/>
            <a:stretch>
              <a:fillRect/>
            </a:stretch>
          </p:blipFill>
          <p:spPr bwMode="auto">
            <a:xfrm rot="2710379">
              <a:off x="4749449" y="443415"/>
              <a:ext cx="2718802" cy="624098"/>
            </a:xfrm>
            <a:prstGeom prst="trapezoid">
              <a:avLst>
                <a:gd name="adj" fmla="val 87978"/>
              </a:avLst>
            </a:prstGeom>
            <a:noFill/>
          </p:spPr>
        </p:pic>
        <p:pic>
          <p:nvPicPr>
            <p:cNvPr id="7" name="Picture 6" descr="Похожее изображение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86388" y="-214346"/>
              <a:ext cx="2161348" cy="1510350"/>
            </a:xfrm>
            <a:prstGeom prst="rect">
              <a:avLst/>
            </a:prstGeom>
            <a:noFill/>
          </p:spPr>
        </p:pic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52" y="2571736"/>
            <a:ext cx="478634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Операция «Кутузов»: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собенностью Курской наступательной операции было то, что она осуществлялась на широком фронте крупными силами трех фронтов - Центрального, Воронежского и Степного, при участии войск Западного и Брянского фронтов. Наступление советских войск разделялось в территориальном отношении на Орловскую наступательную операцию. В операции «Кутузов» участвовало 1,28 млн. человек, более 21 тыс. орудий и минометов, 2,4 тыс. танков и свыше 3 тыс. самолетов.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Century" pitchFamily="18" charset="0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Против Центрального фронта действовали соединения 9-й армии. Немецкие войска на этом направлении насчитывали около 600 тыс. человек, 7 тыс. орудий и минометов, 1,2 тыс. танков и штурмовых орудий, более 1 тыс. самолетов.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3116" y="5072066"/>
            <a:ext cx="450059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2F2F2F"/>
                </a:solidFill>
                <a:latin typeface="Century" pitchFamily="18" charset="0"/>
                <a:ea typeface="Calibri" pitchFamily="34" charset="0"/>
                <a:cs typeface="Times New Roman" pitchFamily="18" charset="0"/>
              </a:rPr>
              <a:t> «Полководец Румянцев»: </a:t>
            </a:r>
            <a:endParaRPr lang="ru-RU" sz="1200" b="1" dirty="0" smtClean="0">
              <a:latin typeface="Century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2F2F2F"/>
                </a:solidFill>
                <a:latin typeface="Century" pitchFamily="18" charset="0"/>
                <a:ea typeface="Calibri" pitchFamily="34" charset="0"/>
                <a:cs typeface="Times New Roman" pitchFamily="18" charset="0"/>
              </a:rPr>
              <a:t>    3 августа 1943 года началась </a:t>
            </a:r>
            <a:r>
              <a:rPr lang="ru-RU" sz="1200" dirty="0" err="1" smtClean="0">
                <a:solidFill>
                  <a:srgbClr val="2F2F2F"/>
                </a:solidFill>
                <a:latin typeface="Century" pitchFamily="18" charset="0"/>
                <a:ea typeface="Calibri" pitchFamily="34" charset="0"/>
                <a:cs typeface="Times New Roman" pitchFamily="18" charset="0"/>
              </a:rPr>
              <a:t>Белгородско-Харьковская</a:t>
            </a:r>
            <a:r>
              <a:rPr lang="ru-RU" sz="1200" dirty="0" smtClean="0">
                <a:solidFill>
                  <a:srgbClr val="2F2F2F"/>
                </a:solidFill>
                <a:latin typeface="Century" pitchFamily="18" charset="0"/>
                <a:ea typeface="Calibri" pitchFamily="34" charset="0"/>
                <a:cs typeface="Times New Roman" pitchFamily="18" charset="0"/>
              </a:rPr>
              <a:t> наступательная операция. Операция проводилась силами Воронежского и Степного фронтов, с целью нанесения поражения </a:t>
            </a:r>
            <a:r>
              <a:rPr lang="ru-RU" sz="1200" dirty="0" err="1" smtClean="0">
                <a:solidFill>
                  <a:srgbClr val="2F2F2F"/>
                </a:solidFill>
                <a:latin typeface="Century" pitchFamily="18" charset="0"/>
                <a:ea typeface="Calibri" pitchFamily="34" charset="0"/>
                <a:cs typeface="Times New Roman" pitchFamily="18" charset="0"/>
              </a:rPr>
              <a:t>белгородско-харьковской</a:t>
            </a:r>
            <a:r>
              <a:rPr lang="ru-RU" sz="1200" dirty="0" smtClean="0">
                <a:solidFill>
                  <a:srgbClr val="2F2F2F"/>
                </a:solidFill>
                <a:latin typeface="Century" pitchFamily="18" charset="0"/>
                <a:ea typeface="Calibri" pitchFamily="34" charset="0"/>
                <a:cs typeface="Times New Roman" pitchFamily="18" charset="0"/>
              </a:rPr>
              <a:t> группировке немецкой армии, освобождения Харьковского промышленного района, создания предпосылок для окончательного освобождения от оккупантов Левобережной Украины. В операции приняли участие Воронежский и Степной фронты, а также 57-я армия Юго-Западного фронта: более 980 тыс. человек, свыше 12 тыс. орудий и миномётов, около 2,4 тыс. танков и САУ, более 1,5 тыс. самолётов. </a:t>
            </a:r>
            <a:endParaRPr lang="ru-RU" sz="1200" dirty="0"/>
          </a:p>
        </p:txBody>
      </p:sp>
      <p:pic>
        <p:nvPicPr>
          <p:cNvPr id="1027" name="Picture 3" descr="Картинки по запросу операция кутуз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6" y="3071802"/>
            <a:ext cx="1704294" cy="150019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31" name="Picture 7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 l="4030" r="5285"/>
          <a:stretch>
            <a:fillRect/>
          </a:stretch>
        </p:blipFill>
        <p:spPr bwMode="auto">
          <a:xfrm>
            <a:off x="142852" y="5572132"/>
            <a:ext cx="1985556" cy="150019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285992" y="7429520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События дня</a:t>
            </a:r>
            <a:endParaRPr lang="ru-RU" sz="2400" dirty="0">
              <a:latin typeface="Century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7759005"/>
            <a:ext cx="47148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Century" pitchFamily="18" charset="0"/>
              </a:rPr>
              <a:t>Сегодня </a:t>
            </a:r>
            <a:r>
              <a:rPr lang="ru-RU" sz="1200" dirty="0" smtClean="0">
                <a:latin typeface="Century" pitchFamily="18" charset="0"/>
              </a:rPr>
              <a:t>после службы на Посту №1 </a:t>
            </a:r>
            <a:r>
              <a:rPr lang="ru-RU" sz="1200" dirty="0" smtClean="0">
                <a:latin typeface="Century" pitchFamily="18" charset="0"/>
              </a:rPr>
              <a:t>мы посетили </a:t>
            </a:r>
            <a:r>
              <a:rPr lang="ru-RU" sz="1200" dirty="0" smtClean="0">
                <a:latin typeface="Century" pitchFamily="18" charset="0"/>
              </a:rPr>
              <a:t>выставку "ЗАСТАВА НА ЕНИСЕЕ" в музейно-выставочном центре. </a:t>
            </a:r>
            <a:br>
              <a:rPr lang="ru-RU" sz="1200" dirty="0" smtClean="0">
                <a:latin typeface="Century" pitchFamily="18" charset="0"/>
              </a:rPr>
            </a:br>
            <a:r>
              <a:rPr lang="ru-RU" sz="1200" dirty="0" smtClean="0">
                <a:latin typeface="Century" pitchFamily="18" charset="0"/>
              </a:rPr>
              <a:t>На выставке была представлена история пограничных войск, начиная с Богатырской заставы </a:t>
            </a:r>
            <a:r>
              <a:rPr lang="ru-RU" sz="1200" dirty="0" smtClean="0">
                <a:latin typeface="Century" pitchFamily="18" charset="0"/>
              </a:rPr>
              <a:t>. Кроме </a:t>
            </a:r>
            <a:r>
              <a:rPr lang="ru-RU" sz="1200" dirty="0" smtClean="0">
                <a:latin typeface="Century" pitchFamily="18" charset="0"/>
              </a:rPr>
              <a:t>того, организаторы выставки рассказали </a:t>
            </a:r>
            <a:r>
              <a:rPr lang="ru-RU" sz="1200" dirty="0" smtClean="0">
                <a:latin typeface="Century" pitchFamily="18" charset="0"/>
              </a:rPr>
              <a:t>нам </a:t>
            </a:r>
            <a:r>
              <a:rPr lang="ru-RU" sz="1200" dirty="0" smtClean="0">
                <a:latin typeface="Century" pitchFamily="18" charset="0"/>
              </a:rPr>
              <a:t>о действиях пограничников во время Великой Отечественной Войны и в послевоенное время. </a:t>
            </a:r>
            <a:br>
              <a:rPr lang="ru-RU" sz="1200" dirty="0" smtClean="0">
                <a:latin typeface="Century" pitchFamily="18" charset="0"/>
              </a:rPr>
            </a:br>
            <a:endParaRPr lang="ru-RU" sz="1200" dirty="0">
              <a:latin typeface="Century" pitchFamily="18" charset="0"/>
            </a:endParaRPr>
          </a:p>
        </p:txBody>
      </p:sp>
      <p:pic>
        <p:nvPicPr>
          <p:cNvPr id="1026" name="Picture 2" descr="https://pp.userapi.com/c840626/v840626638/5cd78/adN8qaz9aD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46" y="7572396"/>
            <a:ext cx="2040382" cy="11477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66" y="0"/>
            <a:ext cx="6172200" cy="1524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Century" pitchFamily="18" charset="0"/>
              </a:rPr>
              <a:t>День 5</a:t>
            </a:r>
            <a:br>
              <a:rPr lang="ru-RU" sz="2400" dirty="0" smtClean="0">
                <a:latin typeface="Century" pitchFamily="18" charset="0"/>
              </a:rPr>
            </a:br>
            <a:r>
              <a:rPr lang="ru-RU" sz="2400" dirty="0" smtClean="0">
                <a:latin typeface="Century" pitchFamily="18" charset="0"/>
              </a:rPr>
              <a:t> </a:t>
            </a:r>
            <a:r>
              <a:rPr lang="ru-RU" sz="2400" dirty="0" smtClean="0">
                <a:latin typeface="Century" pitchFamily="18" charset="0"/>
              </a:rPr>
              <a:t>«</a:t>
            </a:r>
            <a:r>
              <a:rPr lang="ru-RU" sz="2400" dirty="0" smtClean="0">
                <a:latin typeface="Century" pitchFamily="18" charset="0"/>
              </a:rPr>
              <a:t>Второй </a:t>
            </a:r>
            <a:r>
              <a:rPr lang="ru-RU" sz="2400" dirty="0" smtClean="0">
                <a:latin typeface="Century" pitchFamily="18" charset="0"/>
              </a:rPr>
              <a:t>Фронт»</a:t>
            </a:r>
            <a:endParaRPr lang="ru-RU" sz="2400" dirty="0"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8" y="1214414"/>
            <a:ext cx="6172200" cy="2000263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Century" pitchFamily="18" charset="0"/>
              </a:rPr>
              <a:t>Сегодня мы работали </a:t>
            </a:r>
            <a:r>
              <a:rPr lang="ru-RU" sz="1600" dirty="0" smtClean="0">
                <a:latin typeface="Century" pitchFamily="18" charset="0"/>
              </a:rPr>
              <a:t>с историческими </a:t>
            </a:r>
            <a:r>
              <a:rPr lang="ru-RU" sz="1600" dirty="0" smtClean="0">
                <a:latin typeface="Century" pitchFamily="18" charset="0"/>
              </a:rPr>
              <a:t>картами: изучали боевые действия союзников </a:t>
            </a:r>
            <a:r>
              <a:rPr lang="ru-RU" sz="1600" dirty="0" smtClean="0">
                <a:latin typeface="Century" pitchFamily="18" charset="0"/>
              </a:rPr>
              <a:t>в Северной Африке, Южной </a:t>
            </a:r>
            <a:r>
              <a:rPr lang="ru-RU" sz="1600" dirty="0" smtClean="0">
                <a:latin typeface="Century" pitchFamily="18" charset="0"/>
              </a:rPr>
              <a:t>Европе и боевые действия </a:t>
            </a:r>
            <a:r>
              <a:rPr lang="ru-RU" sz="1600" dirty="0" smtClean="0">
                <a:latin typeface="Century" pitchFamily="18" charset="0"/>
              </a:rPr>
              <a:t>в Юго-Восточной Азии и на Тихом Океане</a:t>
            </a:r>
            <a:r>
              <a:rPr lang="ru-RU" sz="1600" dirty="0" smtClean="0">
                <a:latin typeface="Century" pitchFamily="18" charset="0"/>
              </a:rPr>
              <a:t>; проведение </a:t>
            </a:r>
            <a:r>
              <a:rPr lang="ru-RU" sz="1600" dirty="0" smtClean="0">
                <a:latin typeface="Century" pitchFamily="18" charset="0"/>
              </a:rPr>
              <a:t>первых десантных </a:t>
            </a:r>
            <a:r>
              <a:rPr lang="ru-RU" sz="1600" dirty="0" smtClean="0">
                <a:latin typeface="Century" pitchFamily="18" charset="0"/>
              </a:rPr>
              <a:t>операций, а так же изучали исторические документы: Война </a:t>
            </a:r>
            <a:r>
              <a:rPr lang="ru-RU" sz="1600" dirty="0" smtClean="0">
                <a:latin typeface="Century" pitchFamily="18" charset="0"/>
              </a:rPr>
              <a:t>на Тихом Океане и в ЮВА в работе </a:t>
            </a:r>
            <a:r>
              <a:rPr lang="ru-RU" sz="1600" dirty="0" err="1" smtClean="0">
                <a:latin typeface="Century" pitchFamily="18" charset="0"/>
              </a:rPr>
              <a:t>Можейко</a:t>
            </a:r>
            <a:r>
              <a:rPr lang="ru-RU" sz="1600" dirty="0" smtClean="0">
                <a:latin typeface="Century" pitchFamily="18" charset="0"/>
              </a:rPr>
              <a:t> И.В. Западный ветер – ясная </a:t>
            </a:r>
            <a:r>
              <a:rPr lang="ru-RU" sz="1600" dirty="0" smtClean="0">
                <a:latin typeface="Century" pitchFamily="18" charset="0"/>
              </a:rPr>
              <a:t>погода. Мы просмотрели фрагменты </a:t>
            </a:r>
            <a:r>
              <a:rPr lang="ru-RU" sz="1600" dirty="0" smtClean="0">
                <a:latin typeface="Century" pitchFamily="18" charset="0"/>
              </a:rPr>
              <a:t>документального фильма </a:t>
            </a:r>
            <a:r>
              <a:rPr lang="ru-RU" sz="1600" dirty="0" smtClean="0">
                <a:latin typeface="Century" pitchFamily="18" charset="0"/>
              </a:rPr>
              <a:t>«Мир </a:t>
            </a:r>
            <a:r>
              <a:rPr lang="ru-RU" sz="1600" dirty="0" smtClean="0">
                <a:latin typeface="Century" pitchFamily="18" charset="0"/>
              </a:rPr>
              <a:t>в </a:t>
            </a:r>
            <a:r>
              <a:rPr lang="ru-RU" sz="1600" dirty="0" smtClean="0">
                <a:latin typeface="Century" pitchFamily="18" charset="0"/>
              </a:rPr>
              <a:t>войне», </a:t>
            </a:r>
            <a:r>
              <a:rPr lang="ru-RU" sz="1600" dirty="0" smtClean="0">
                <a:latin typeface="Century" pitchFamily="18" charset="0"/>
              </a:rPr>
              <a:t>серия 13 « </a:t>
            </a:r>
            <a:r>
              <a:rPr lang="en-US" sz="1600" dirty="0" smtClean="0">
                <a:latin typeface="Century" pitchFamily="18" charset="0"/>
              </a:rPr>
              <a:t>Tough Old Gut</a:t>
            </a:r>
            <a:r>
              <a:rPr lang="ru-RU" sz="1600" dirty="0" smtClean="0">
                <a:latin typeface="Century" pitchFamily="18" charset="0"/>
              </a:rPr>
              <a:t>: </a:t>
            </a:r>
            <a:r>
              <a:rPr lang="en-US" sz="1600" dirty="0" smtClean="0">
                <a:latin typeface="Century" pitchFamily="18" charset="0"/>
              </a:rPr>
              <a:t>Italy</a:t>
            </a:r>
            <a:r>
              <a:rPr lang="ru-RU" sz="1600" dirty="0" smtClean="0">
                <a:latin typeface="Century" pitchFamily="18" charset="0"/>
              </a:rPr>
              <a:t> (</a:t>
            </a:r>
            <a:r>
              <a:rPr lang="en-US" sz="1600" dirty="0" smtClean="0">
                <a:latin typeface="Century" pitchFamily="18" charset="0"/>
              </a:rPr>
              <a:t>November</a:t>
            </a:r>
            <a:r>
              <a:rPr lang="ru-RU" sz="1600" dirty="0" smtClean="0">
                <a:latin typeface="Century" pitchFamily="18" charset="0"/>
              </a:rPr>
              <a:t> 1942 - </a:t>
            </a:r>
            <a:r>
              <a:rPr lang="en-US" sz="1600" dirty="0" smtClean="0">
                <a:latin typeface="Century" pitchFamily="18" charset="0"/>
              </a:rPr>
              <a:t>June</a:t>
            </a:r>
            <a:r>
              <a:rPr lang="ru-RU" sz="1600" dirty="0" smtClean="0">
                <a:latin typeface="Century" pitchFamily="18" charset="0"/>
              </a:rPr>
              <a:t> 1944</a:t>
            </a:r>
            <a:r>
              <a:rPr lang="ru-RU" sz="1600" dirty="0" smtClean="0">
                <a:latin typeface="Century" pitchFamily="18" charset="0"/>
              </a:rPr>
              <a:t>)» и серия 15 </a:t>
            </a:r>
            <a:r>
              <a:rPr lang="ru-RU" sz="1600" dirty="0" smtClean="0">
                <a:latin typeface="Century" pitchFamily="18" charset="0"/>
              </a:rPr>
              <a:t>« </a:t>
            </a:r>
            <a:r>
              <a:rPr lang="en-US" sz="1600" dirty="0" smtClean="0">
                <a:latin typeface="Century" pitchFamily="18" charset="0"/>
              </a:rPr>
              <a:t>Home Fires</a:t>
            </a:r>
            <a:r>
              <a:rPr lang="ru-RU" sz="1600" dirty="0" smtClean="0">
                <a:latin typeface="Century" pitchFamily="18" charset="0"/>
              </a:rPr>
              <a:t>: </a:t>
            </a:r>
            <a:r>
              <a:rPr lang="en-US" sz="1600" dirty="0" smtClean="0">
                <a:latin typeface="Century" pitchFamily="18" charset="0"/>
              </a:rPr>
              <a:t>Britain</a:t>
            </a:r>
            <a:r>
              <a:rPr lang="ru-RU" sz="1600" dirty="0" smtClean="0">
                <a:latin typeface="Century" pitchFamily="18" charset="0"/>
              </a:rPr>
              <a:t> (1940 - 1944</a:t>
            </a:r>
            <a:r>
              <a:rPr lang="ru-RU" sz="1600" dirty="0" smtClean="0">
                <a:latin typeface="Century" pitchFamily="18" charset="0"/>
              </a:rPr>
              <a:t>)»</a:t>
            </a:r>
            <a:endParaRPr lang="ru-RU" sz="1600" dirty="0" smtClean="0">
              <a:latin typeface="Century" pitchFamily="18" charset="0"/>
            </a:endParaRPr>
          </a:p>
        </p:txBody>
      </p:sp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 t="87946"/>
          <a:stretch>
            <a:fillRect/>
          </a:stretch>
        </p:blipFill>
        <p:spPr bwMode="auto">
          <a:xfrm rot="18952217">
            <a:off x="-565405" y="375433"/>
            <a:ext cx="2576699" cy="624098"/>
          </a:xfrm>
          <a:prstGeom prst="trapezoid">
            <a:avLst>
              <a:gd name="adj" fmla="val 87978"/>
            </a:avLst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5286388" y="-603937"/>
            <a:ext cx="2161348" cy="2718802"/>
            <a:chOff x="5286388" y="-603937"/>
            <a:chExt cx="2161348" cy="2718802"/>
          </a:xfrm>
        </p:grpSpPr>
        <p:pic>
          <p:nvPicPr>
            <p:cNvPr id="6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3"/>
            <a:srcRect t="87946"/>
            <a:stretch>
              <a:fillRect/>
            </a:stretch>
          </p:blipFill>
          <p:spPr bwMode="auto">
            <a:xfrm rot="2710379">
              <a:off x="4749449" y="443415"/>
              <a:ext cx="2718802" cy="624098"/>
            </a:xfrm>
            <a:prstGeom prst="trapezoid">
              <a:avLst>
                <a:gd name="adj" fmla="val 87978"/>
              </a:avLst>
            </a:prstGeom>
            <a:noFill/>
          </p:spPr>
        </p:pic>
        <p:pic>
          <p:nvPicPr>
            <p:cNvPr id="7" name="Picture 6" descr="Похожее изображение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86388" y="-214346"/>
              <a:ext cx="2161348" cy="1510350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2285992" y="3786182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События дня</a:t>
            </a:r>
            <a:endParaRPr lang="ru-RU" sz="2400" dirty="0">
              <a:latin typeface="Century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04" y="4214810"/>
            <a:ext cx="60007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" pitchFamily="18" charset="0"/>
              </a:rPr>
              <a:t>Сегодня на Посту №1 был очень ответственный день! Наш караул принял </a:t>
            </a:r>
            <a:r>
              <a:rPr lang="ru-RU" sz="1600" dirty="0" smtClean="0">
                <a:latin typeface="Century" pitchFamily="18" charset="0"/>
              </a:rPr>
              <a:t>участие в торжественном митинге, приуроченном к празднованию Дня Защитника </a:t>
            </a:r>
            <a:r>
              <a:rPr lang="ru-RU" sz="1600" dirty="0" smtClean="0">
                <a:latin typeface="Century" pitchFamily="18" charset="0"/>
              </a:rPr>
              <a:t>Отечества. </a:t>
            </a:r>
            <a:endParaRPr lang="ru-RU" sz="1600" dirty="0" smtClean="0">
              <a:latin typeface="Century" pitchFamily="18" charset="0"/>
            </a:endParaRPr>
          </a:p>
          <a:p>
            <a:r>
              <a:rPr lang="ru-RU" sz="1600" dirty="0" smtClean="0">
                <a:latin typeface="Century" pitchFamily="18" charset="0"/>
              </a:rPr>
              <a:t>А также мы отметили еще одну немаловажную дату – День рождения Поста №1!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 descr="https://pp.userapi.com/c831408/v831408982/8b1ae/GcZXnGSI9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34" y="5929322"/>
            <a:ext cx="2024075" cy="15180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3556" name="Picture 4" descr="https://pp.userapi.com/c841037/v841037982/738a5/FlmjyUpoJV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80" y="5929322"/>
            <a:ext cx="2000264" cy="150019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3558" name="Picture 6" descr="https://pp.userapi.com/c841037/v841037982/73905/Ii25MhD4nN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12" y="7643834"/>
            <a:ext cx="2286016" cy="128588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3560" name="Picture 8" descr="https://pp.userapi.com/c831408/v831408982/8b1a4/m3PSKaKZuV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4818" y="7643834"/>
            <a:ext cx="2006141" cy="13337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928</Words>
  <PresentationFormat>Экран (4:3)</PresentationFormat>
  <Paragraphs>86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МАОУ Гимназия №14 ВПК «Гвардия» 2018 г.  Пост №1 Возрождая историю</vt:lpstr>
      <vt:lpstr>Наш караул </vt:lpstr>
      <vt:lpstr>Руководители</vt:lpstr>
      <vt:lpstr>КУРСКАЯ БИТВА И  ТЕГЕРАНСКАЯ  КОНФЕРЕНЦИЯ – ЗАВЕРШЕНИЕ  КОРЕННОГО ПЕРЕЛОМА В ХОДЕ  ВЕЛИКОЙ ОТЕЧЕСТВЕННОЙ И ВТОРОЙ МИРОВОЙ ВОЙНЫ День 1  «Жаркое лето 1942 года и зима 1943»</vt:lpstr>
      <vt:lpstr>День 2 «Сгрызть курский выступ»</vt:lpstr>
      <vt:lpstr>День 3  «Оборонительная операция  на Белгородско-Курском  направлении»</vt:lpstr>
      <vt:lpstr>День 4  «Операция Кутузов и  «Полководец Румянцев»</vt:lpstr>
      <vt:lpstr>День 5  «Второй Фронт»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МАОУ Гимназия №14 ВПК «Гвардия» 2018 г.  Пост №1 Возрождая историю</dc:title>
  <dc:creator>Софья</dc:creator>
  <cp:lastModifiedBy>Софья</cp:lastModifiedBy>
  <cp:revision>8</cp:revision>
  <dcterms:created xsi:type="dcterms:W3CDTF">2018-02-19T14:04:59Z</dcterms:created>
  <dcterms:modified xsi:type="dcterms:W3CDTF">2018-02-23T23:43:30Z</dcterms:modified>
</cp:coreProperties>
</file>